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70" r:id="rId1"/>
  </p:sldMasterIdLst>
  <p:notesMasterIdLst>
    <p:notesMasterId r:id="rId36"/>
  </p:notesMasterIdLst>
  <p:handoutMasterIdLst>
    <p:handoutMasterId r:id="rId37"/>
  </p:handoutMasterIdLst>
  <p:sldIdLst>
    <p:sldId id="256" r:id="rId2"/>
    <p:sldId id="303" r:id="rId3"/>
    <p:sldId id="305" r:id="rId4"/>
    <p:sldId id="259" r:id="rId5"/>
    <p:sldId id="304" r:id="rId6"/>
    <p:sldId id="261" r:id="rId7"/>
    <p:sldId id="262" r:id="rId8"/>
    <p:sldId id="263" r:id="rId9"/>
    <p:sldId id="264" r:id="rId10"/>
    <p:sldId id="265" r:id="rId11"/>
    <p:sldId id="266" r:id="rId12"/>
    <p:sldId id="299" r:id="rId13"/>
    <p:sldId id="267" r:id="rId14"/>
    <p:sldId id="308" r:id="rId15"/>
    <p:sldId id="302" r:id="rId16"/>
    <p:sldId id="268" r:id="rId17"/>
    <p:sldId id="298" r:id="rId18"/>
    <p:sldId id="300" r:id="rId19"/>
    <p:sldId id="301" r:id="rId20"/>
    <p:sldId id="269" r:id="rId21"/>
    <p:sldId id="270" r:id="rId22"/>
    <p:sldId id="271" r:id="rId23"/>
    <p:sldId id="272" r:id="rId24"/>
    <p:sldId id="273" r:id="rId25"/>
    <p:sldId id="275" r:id="rId26"/>
    <p:sldId id="276" r:id="rId27"/>
    <p:sldId id="277" r:id="rId28"/>
    <p:sldId id="278" r:id="rId29"/>
    <p:sldId id="279" r:id="rId30"/>
    <p:sldId id="306" r:id="rId31"/>
    <p:sldId id="280" r:id="rId32"/>
    <p:sldId id="281" r:id="rId33"/>
    <p:sldId id="282" r:id="rId34"/>
    <p:sldId id="307" r:id="rId35"/>
  </p:sldIdLst>
  <p:sldSz cx="9144000" cy="5143500" type="screen16x9"/>
  <p:notesSz cx="6858000" cy="9296400"/>
  <p:embeddedFontLst>
    <p:embeddedFont>
      <p:font typeface="Roboto Slab" panose="020B0604020202020204" charset="0"/>
      <p:regular r:id="rId38"/>
      <p:bold r:id="rId39"/>
    </p:embeddedFont>
    <p:embeddedFont>
      <p:font typeface="Arial Black" panose="020B0A04020102020204" pitchFamily="34" charset="0"/>
      <p:bold r:id="rId40"/>
    </p:embeddedFont>
    <p:embeddedFont>
      <p:font typeface="Century Gothic" panose="020B0502020202020204" pitchFamily="34" charset="0"/>
      <p:regular r:id="rId41"/>
      <p:bold r:id="rId42"/>
      <p:italic r:id="rId43"/>
      <p:boldItalic r:id="rId44"/>
    </p:embeddedFont>
    <p:embeddedFont>
      <p:font typeface="Roboto" panose="020B0604020202020204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  <p:embeddedFont>
      <p:font typeface="Algerian" panose="04020705040A02060702" pitchFamily="82" charset="0"/>
      <p:regular r:id="rId5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2AA6440-2CAD-4477-88AB-2950D63AAC8C}">
  <a:tblStyle styleId="{E2AA6440-2CAD-4477-88AB-2950D63AAC8C}" styleName="Table_0">
    <a:wholeTbl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font" Target="fonts/font13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font" Target="fonts/font1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49" Type="http://schemas.openxmlformats.org/officeDocument/2006/relationships/font" Target="fonts/font12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14.fntdata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D3584-79F8-4CA9-BA49-6609201184BD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0F4A40-A0BA-442E-9755-68720C3DE6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8897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60220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oo.gl/0vHnv8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goo.gl/sQCE5v" TargetMode="Externa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640327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Shape 185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2297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Shape 191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*Growth Mindset</a:t>
            </a:r>
          </a:p>
        </p:txBody>
      </p:sp>
    </p:spTree>
    <p:extLst>
      <p:ext uri="{BB962C8B-B14F-4D97-AF65-F5344CB8AC3E}">
        <p14:creationId xmlns:p14="http://schemas.microsoft.com/office/powerpoint/2010/main" val="34141105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51198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Shape 207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28180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5th Grade: 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https://goo.gl/0vHnv8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4th Grade:  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https://goo.gl/sQCE5v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83310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Shape 222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7064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Shape 228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5721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Google Classroom Embeded: https://classroom.google.com/c/MTgzNDQyODM1/a/MTI5MjYxMjQxN1pa/details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Mack Classroom: https://classroom.google.com/c/NTcxMDg5NDY2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Student Journal Example: https://docs.google.com/presentation/d/16rdPhzGXB-drYRp7kEOTCXbGvDDJQf3T2AN4I2z7CNM/edit#slide=id.p</a:t>
            </a:r>
          </a:p>
        </p:txBody>
      </p:sp>
    </p:spTree>
    <p:extLst>
      <p:ext uri="{BB962C8B-B14F-4D97-AF65-F5344CB8AC3E}">
        <p14:creationId xmlns:p14="http://schemas.microsoft.com/office/powerpoint/2010/main" val="25303382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10054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Shape 255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838305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88195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Shape 263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58952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4" name="Shape 274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08126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Shape 286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87661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247796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Shape 297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187816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02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9071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90289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73655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836460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69117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Shape 174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275225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>
            <a:spLocks noGrp="1" noRot="1" noChangeAspect="1"/>
          </p:cNvSpPr>
          <p:nvPr>
            <p:ph type="sldImg" idx="2"/>
          </p:nvPr>
        </p:nvSpPr>
        <p:spPr>
          <a:xfrm>
            <a:off x="330200" y="696913"/>
            <a:ext cx="6197600" cy="34861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6489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1524800" y="672605"/>
            <a:ext cx="1081625" cy="1124949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6537562" y="33429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</p:sp>
      <p:cxnSp>
        <p:nvCxnSpPr>
          <p:cNvPr id="12" name="Shape 12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3" name="Shape 13"/>
          <p:cNvSpPr txBox="1">
            <a:spLocks noGrp="1"/>
          </p:cNvSpPr>
          <p:nvPr>
            <p:ph type="ctrTitle"/>
          </p:nvPr>
        </p:nvSpPr>
        <p:spPr>
          <a:xfrm>
            <a:off x="1680301" y="1188925"/>
            <a:ext cx="5783400" cy="14573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000"/>
            </a:lvl1pPr>
            <a:lvl2pPr lvl="1" algn="ctr">
              <a:spcBef>
                <a:spcPts val="0"/>
              </a:spcBef>
              <a:buSzPct val="100000"/>
              <a:defRPr sz="4000"/>
            </a:lvl2pPr>
            <a:lvl3pPr lvl="2" algn="ctr">
              <a:spcBef>
                <a:spcPts val="0"/>
              </a:spcBef>
              <a:buSzPct val="100000"/>
              <a:defRPr sz="4000"/>
            </a:lvl3pPr>
            <a:lvl4pPr lvl="3" algn="ctr">
              <a:spcBef>
                <a:spcPts val="0"/>
              </a:spcBef>
              <a:buSzPct val="100000"/>
              <a:defRPr sz="4000"/>
            </a:lvl4pPr>
            <a:lvl5pPr lvl="4" algn="ctr">
              <a:spcBef>
                <a:spcPts val="0"/>
              </a:spcBef>
              <a:buSzPct val="100000"/>
              <a:defRPr sz="4000"/>
            </a:lvl5pPr>
            <a:lvl6pPr lvl="5" algn="ctr">
              <a:spcBef>
                <a:spcPts val="0"/>
              </a:spcBef>
              <a:buSzPct val="100000"/>
              <a:defRPr sz="4000"/>
            </a:lvl6pPr>
            <a:lvl7pPr lvl="6" algn="ctr">
              <a:spcBef>
                <a:spcPts val="0"/>
              </a:spcBef>
              <a:buSzPct val="100000"/>
              <a:defRPr sz="4000"/>
            </a:lvl7pPr>
            <a:lvl8pPr lvl="7" algn="ctr">
              <a:spcBef>
                <a:spcPts val="0"/>
              </a:spcBef>
              <a:buSzPct val="100000"/>
              <a:defRPr sz="4000"/>
            </a:lvl8pPr>
            <a:lvl9pPr lvl="8" algn="ctr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ubTitle" idx="1"/>
          </p:nvPr>
        </p:nvSpPr>
        <p:spPr>
          <a:xfrm>
            <a:off x="1680301" y="3049450"/>
            <a:ext cx="5783400" cy="909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5"/>
              </a:buClr>
              <a:buSzPct val="100000"/>
              <a:defRPr sz="130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hape 17"/>
          <p:cNvCxnSpPr/>
          <p:nvPr/>
        </p:nvCxnSpPr>
        <p:spPr>
          <a:xfrm>
            <a:off x="4359601" y="281746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hape 21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hape 26"/>
          <p:cNvCxnSpPr/>
          <p:nvPr/>
        </p:nvCxnSpPr>
        <p:spPr>
          <a:xfrm>
            <a:off x="492562" y="1260283"/>
            <a:ext cx="4248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2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5" name="Shape 35"/>
          <p:cNvCxnSpPr/>
          <p:nvPr/>
        </p:nvCxnSpPr>
        <p:spPr>
          <a:xfrm>
            <a:off x="489218" y="1412276"/>
            <a:ext cx="331500" cy="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4" name="Shape 44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w="381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ct val="100000"/>
              <a:buNone/>
              <a:defRPr sz="2100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Roboto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lang="en" sz="1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source=images&amp;cd=&amp;cad=rja&amp;uact=8&amp;ved=0ahUKEwiJ0IaOg-rOAhVHKh4KHSCaCqYQjRwIBw&amp;url=http://blog.aeseducation.com/2014/04/formative-assessment-models/&amp;bvm=bv.131286987,d.dmo&amp;psig=AFQjCNHJpeR6fmTLWyV2yH4CCwtJft4Igg&amp;ust=1472674701779068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docs.google.com/document/d/17dLpObikiH_dj6UkbyP4xeWNSO9SGq23__1U6hInej8/edit?usp=sharing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orestandards.org/Math/Content/3/NBT/A/1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jr.brainpop.com/games/battleshipnumberline/" TargetMode="External"/><Relationship Id="rId2" Type="http://schemas.openxmlformats.org/officeDocument/2006/relationships/hyperlink" Target="https://jr.brainpop.com/math/numbersense/roundin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eb.seesaw.me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png"/><Relationship Id="rId4" Type="http://schemas.openxmlformats.org/officeDocument/2006/relationships/hyperlink" Target="https://twitter.com/Seesaw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forms.google.co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room.google.com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insidewritingworkshop.org/profdev/materials/bw_minitemplate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8.jpg"/><Relationship Id="rId5" Type="http://schemas.openxmlformats.org/officeDocument/2006/relationships/image" Target="../media/image16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reenchomp.com/t/BJGLOzSD2SS" TargetMode="External"/><Relationship Id="rId2" Type="http://schemas.openxmlformats.org/officeDocument/2006/relationships/hyperlink" Target="http://www.screenchomp.com/t/7AHwnnd2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http://www.showme.com/sh/?h=LTTlo9c" TargetMode="External"/><Relationship Id="rId4" Type="http://schemas.openxmlformats.org/officeDocument/2006/relationships/hyperlink" Target="https://www.youtube.com/watch?v=PJKD_cFvRM4" TargetMode="Externa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ctrTitle"/>
          </p:nvPr>
        </p:nvSpPr>
        <p:spPr>
          <a:xfrm>
            <a:off x="1680300" y="770349"/>
            <a:ext cx="5783400" cy="194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Implementing Just-in-Time Direct Instruction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Flexible Grouping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  <a:p>
            <a:pPr lvl="0">
              <a:spcBef>
                <a:spcPts val="0"/>
              </a:spcBef>
              <a:buNone/>
            </a:pPr>
            <a:r>
              <a:rPr lang="en" sz="2400"/>
              <a:t>in a Workshop Setting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Shape 182" descr="Workshop Forma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5350" y="542925"/>
            <a:ext cx="7353300" cy="4057650"/>
          </a:xfrm>
          <a:prstGeom prst="rect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851" y="349399"/>
            <a:ext cx="7687190" cy="419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88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7" name="Shape 187"/>
          <p:cNvGraphicFramePr/>
          <p:nvPr/>
        </p:nvGraphicFramePr>
        <p:xfrm>
          <a:off x="-1875" y="1564975"/>
          <a:ext cx="9147750" cy="2011620"/>
        </p:xfrm>
        <a:graphic>
          <a:graphicData uri="http://schemas.openxmlformats.org/drawingml/2006/table">
            <a:tbl>
              <a:tblPr>
                <a:noFill/>
                <a:tableStyleId>{E2AA6440-2CAD-4477-88AB-2950D63AAC8C}</a:tableStyleId>
              </a:tblPr>
              <a:tblGrid>
                <a:gridCol w="4573875"/>
                <a:gridCol w="4573875"/>
              </a:tblGrid>
              <a:tr h="8916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4800" b="1" u="sng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Efficient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4800" b="1" u="sng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Effective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7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Formative 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Assessment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Just-in-Time Direct Instruction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88" name="Shape 188"/>
          <p:cNvSpPr/>
          <p:nvPr/>
        </p:nvSpPr>
        <p:spPr>
          <a:xfrm>
            <a:off x="320825" y="630900"/>
            <a:ext cx="3881700" cy="3881700"/>
          </a:xfrm>
          <a:prstGeom prst="ellipse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111514">
            <a:off x="379339" y="1885232"/>
            <a:ext cx="2991391" cy="2540139"/>
          </a:xfrm>
          <a:prstGeom prst="rect">
            <a:avLst/>
          </a:prstGeom>
        </p:spPr>
      </p:pic>
      <p:pic>
        <p:nvPicPr>
          <p:cNvPr id="8" name="Picture 7" descr="Image result for post it note formative assessments">
            <a:hlinkClick r:id="rId3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245" y="174661"/>
            <a:ext cx="5242601" cy="481057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9"/>
          <p:cNvSpPr/>
          <p:nvPr/>
        </p:nvSpPr>
        <p:spPr>
          <a:xfrm>
            <a:off x="346482" y="702077"/>
            <a:ext cx="20063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sz="3200" b="1" dirty="0"/>
              <a:t>OFF</a:t>
            </a:r>
            <a:r>
              <a:rPr lang="en" sz="3200" b="1" dirty="0">
                <a:solidFill>
                  <a:schemeClr val="accent4"/>
                </a:solidFill>
              </a:rPr>
              <a:t>LINE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9788111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51" y="801385"/>
            <a:ext cx="7852341" cy="40278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56908" y="226031"/>
            <a:ext cx="26918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Reteach Folder</a:t>
            </a:r>
            <a:endParaRPr lang="en-US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983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title"/>
          </p:nvPr>
        </p:nvSpPr>
        <p:spPr>
          <a:xfrm>
            <a:off x="-2042164" y="-88921"/>
            <a:ext cx="8520600" cy="119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 dirty="0"/>
              <a:t>OFF</a:t>
            </a:r>
            <a:r>
              <a:rPr lang="en" sz="4800" b="1" dirty="0">
                <a:solidFill>
                  <a:schemeClr val="accent4"/>
                </a:solidFill>
              </a:rPr>
              <a:t>LINE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84755">
            <a:off x="4039493" y="1018621"/>
            <a:ext cx="3942222" cy="338036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66229">
            <a:off x="6423275" y="308886"/>
            <a:ext cx="2520153" cy="2043515"/>
          </a:xfrm>
          <a:prstGeom prst="rect">
            <a:avLst/>
          </a:prstGeom>
        </p:spPr>
      </p:pic>
      <p:sp>
        <p:nvSpPr>
          <p:cNvPr id="196" name="Shape 196"/>
          <p:cNvSpPr txBox="1"/>
          <p:nvPr/>
        </p:nvSpPr>
        <p:spPr>
          <a:xfrm>
            <a:off x="2801478" y="3601154"/>
            <a:ext cx="2259620" cy="1467300"/>
          </a:xfrm>
          <a:prstGeom prst="rect">
            <a:avLst/>
          </a:prstGeom>
          <a:solidFill>
            <a:srgbClr val="FEFAFF">
              <a:alpha val="7885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Post-It Notes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-Quick Scan </a:t>
            </a:r>
          </a:p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  Anecdotal Notes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-Show of Hands*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920286">
            <a:off x="323358" y="1297806"/>
            <a:ext cx="3029606" cy="24995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B0F0"/>
                </a:solidFill>
                <a:hlinkClick r:id="rId2"/>
              </a:rPr>
              <a:t>Link to Directions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" name="Shape 194" descr="71tTvSS%2BEmL._SY355_.jpg"/>
          <p:cNvPicPr preferRelativeResize="0"/>
          <p:nvPr/>
        </p:nvPicPr>
        <p:blipFill rotWithShape="1">
          <a:blip r:embed="rId3">
            <a:alphaModFix/>
          </a:blip>
          <a:srcRect t="11231" b="13188"/>
          <a:stretch/>
        </p:blipFill>
        <p:spPr>
          <a:xfrm>
            <a:off x="1618645" y="3002057"/>
            <a:ext cx="2643545" cy="198978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hape 197"/>
          <p:cNvSpPr txBox="1"/>
          <p:nvPr/>
        </p:nvSpPr>
        <p:spPr>
          <a:xfrm>
            <a:off x="4801082" y="3263300"/>
            <a:ext cx="2652000" cy="1467300"/>
          </a:xfrm>
          <a:prstGeom prst="rect">
            <a:avLst/>
          </a:prstGeom>
          <a:solidFill>
            <a:srgbClr val="FEFAFF">
              <a:alpha val="80380"/>
            </a:srgbClr>
          </a:solidFill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800" b="1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4” x 6” Index Card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-Divide into ¼s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-Collect and quickly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  sort for Just-in-Time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1800" dirty="0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  Direct Instruction</a:t>
            </a:r>
          </a:p>
        </p:txBody>
      </p:sp>
      <p:sp>
        <p:nvSpPr>
          <p:cNvPr id="6" name="Shape 193"/>
          <p:cNvSpPr txBox="1">
            <a:spLocks/>
          </p:cNvSpPr>
          <p:nvPr/>
        </p:nvSpPr>
        <p:spPr>
          <a:xfrm>
            <a:off x="331500" y="53163"/>
            <a:ext cx="8520600" cy="119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4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spcBef>
                <a:spcPts val="0"/>
              </a:spcBef>
              <a:buClr>
                <a:schemeClr val="dk1"/>
              </a:buClr>
              <a:buSzPct val="100000"/>
              <a:buFont typeface="Roboto Slab"/>
              <a:buNone/>
              <a:defRPr sz="48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r>
              <a:rPr lang="en" b="1" smtClean="0"/>
              <a:t>OFF</a:t>
            </a:r>
            <a:r>
              <a:rPr lang="en" b="1" smtClean="0">
                <a:solidFill>
                  <a:schemeClr val="accent4"/>
                </a:solidFill>
              </a:rPr>
              <a:t>LINE</a:t>
            </a:r>
            <a:endParaRPr lang="en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1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467833" y="2445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kumimoji="0" lang="en-US" altLang="en-US" sz="1100" b="0" i="0" u="none" strike="noStrike" cap="none" normalizeH="0" baseline="3000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</a:t>
            </a:r>
            <a:r>
              <a:rPr kumimoji="0" lang="en-US" altLang="en-US" sz="1100" b="0" i="0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Grade Rounding: </a:t>
            </a:r>
            <a:endParaRPr kumimoji="0" lang="en-US" alt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65" y="1692349"/>
            <a:ext cx="7359310" cy="264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61828" y="417592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3</a:t>
            </a:r>
            <a:r>
              <a:rPr lang="en-US" sz="1800" baseline="30000" dirty="0">
                <a:solidFill>
                  <a:schemeClr val="tx1"/>
                </a:solidFill>
              </a:rPr>
              <a:t>nd</a:t>
            </a:r>
            <a:r>
              <a:rPr lang="en-US" sz="1800" dirty="0">
                <a:solidFill>
                  <a:schemeClr val="tx1"/>
                </a:solidFill>
              </a:rPr>
              <a:t> Grade Rounding: </a:t>
            </a:r>
          </a:p>
          <a:p>
            <a:r>
              <a:rPr lang="en-US" sz="1800" u="sng" dirty="0">
                <a:hlinkClick r:id="rId3"/>
              </a:rPr>
              <a:t>CCSS.Math.Content.3.NBT.A.1</a:t>
            </a: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>
                <a:solidFill>
                  <a:schemeClr val="tx1"/>
                </a:solidFill>
              </a:rPr>
              <a:t>Use place value understanding to round whole numbers to the nearest 10 or 100.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7793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4936" y="205483"/>
            <a:ext cx="852755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solidFill>
                  <a:schemeClr val="tx1"/>
                </a:solidFill>
              </a:rPr>
              <a:t>Just In </a:t>
            </a:r>
            <a:r>
              <a:rPr lang="en-US" sz="2800" b="1" u="sng" dirty="0" smtClean="0">
                <a:solidFill>
                  <a:schemeClr val="tx1"/>
                </a:solidFill>
              </a:rPr>
              <a:t>Time Direct </a:t>
            </a:r>
            <a:r>
              <a:rPr lang="en-US" sz="2800" b="1" u="sng" dirty="0">
                <a:solidFill>
                  <a:schemeClr val="tx1"/>
                </a:solidFill>
              </a:rPr>
              <a:t>Instruction/Differentiation Based on </a:t>
            </a:r>
            <a:r>
              <a:rPr lang="en-US" sz="2800" b="1" u="sng" dirty="0" smtClean="0">
                <a:solidFill>
                  <a:schemeClr val="tx1"/>
                </a:solidFill>
              </a:rPr>
              <a:t>formative assessment…</a:t>
            </a:r>
          </a:p>
          <a:p>
            <a:endParaRPr lang="en-US" sz="3200" b="1" u="sng" dirty="0">
              <a:solidFill>
                <a:schemeClr val="tx1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Critical Thinking </a:t>
            </a:r>
            <a:r>
              <a:rPr lang="en-US" sz="2400" dirty="0" smtClean="0">
                <a:solidFill>
                  <a:schemeClr val="tx1"/>
                </a:solidFill>
              </a:rPr>
              <a:t>(higher level/enrichment) - Independent</a:t>
            </a:r>
            <a:endParaRPr lang="en-US" sz="2400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Watch </a:t>
            </a:r>
            <a:r>
              <a:rPr lang="en-US" dirty="0" err="1">
                <a:solidFill>
                  <a:schemeClr val="tx1"/>
                </a:solidFill>
              </a:rPr>
              <a:t>Brainpop</a:t>
            </a:r>
            <a:r>
              <a:rPr lang="en-US" dirty="0">
                <a:solidFill>
                  <a:schemeClr val="tx1"/>
                </a:solidFill>
              </a:rPr>
              <a:t>: </a:t>
            </a:r>
            <a:r>
              <a:rPr lang="en-US" u="sng" dirty="0">
                <a:hlinkClick r:id="rId2"/>
              </a:rPr>
              <a:t>https://jr.brainpop.com/math/numbersense/rounding</a:t>
            </a:r>
            <a:r>
              <a:rPr lang="en-US" u="sng" dirty="0" smtClean="0">
                <a:hlinkClick r:id="rId2"/>
              </a:rPr>
              <a:t>/</a:t>
            </a:r>
            <a:endParaRPr lang="en-US" u="sng" dirty="0" smtClean="0"/>
          </a:p>
          <a:p>
            <a:r>
              <a:rPr lang="en-US" dirty="0">
                <a:solidFill>
                  <a:schemeClr val="tx1"/>
                </a:solidFill>
              </a:rPr>
              <a:t>Play game </a:t>
            </a:r>
            <a:r>
              <a:rPr lang="en-US" u="sng" dirty="0">
                <a:hlinkClick r:id="rId3"/>
              </a:rPr>
              <a:t>https://jr.brainpop.com/games/battleshipnumberline/</a:t>
            </a:r>
            <a:endParaRPr lang="en-US" dirty="0"/>
          </a:p>
          <a:p>
            <a:endParaRPr lang="en-US" u="sng" dirty="0" smtClean="0"/>
          </a:p>
          <a:p>
            <a:endParaRPr lang="en-US" dirty="0"/>
          </a:p>
          <a:p>
            <a:r>
              <a:rPr lang="en-US" sz="2000" dirty="0">
                <a:solidFill>
                  <a:schemeClr val="tx1"/>
                </a:solidFill>
              </a:rPr>
              <a:t>On Level (knew some) – underline place value/ rounding chart if </a:t>
            </a:r>
            <a:r>
              <a:rPr lang="en-US" sz="2000" dirty="0" smtClean="0">
                <a:solidFill>
                  <a:schemeClr val="tx1"/>
                </a:solidFill>
              </a:rPr>
              <a:t>needed with teacher facilitation or partner</a:t>
            </a:r>
          </a:p>
          <a:p>
            <a:endParaRPr lang="en-US" sz="2000" dirty="0">
              <a:solidFill>
                <a:schemeClr val="tx1"/>
              </a:solidFill>
            </a:endParaRPr>
          </a:p>
          <a:p>
            <a:r>
              <a:rPr lang="en-US" sz="2000" dirty="0">
                <a:solidFill>
                  <a:schemeClr val="tx1"/>
                </a:solidFill>
              </a:rPr>
              <a:t>Low Level – Use number lines by </a:t>
            </a:r>
            <a:r>
              <a:rPr lang="en-US" sz="2000" dirty="0" smtClean="0">
                <a:solidFill>
                  <a:schemeClr val="tx1"/>
                </a:solidFill>
              </a:rPr>
              <a:t>10s with teacher</a:t>
            </a:r>
            <a:endParaRPr lang="en-US" sz="2000" dirty="0">
              <a:solidFill>
                <a:schemeClr val="tx1"/>
              </a:solidFill>
            </a:endParaRPr>
          </a:p>
          <a:p>
            <a:r>
              <a:rPr lang="en-US" dirty="0"/>
              <a:t>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161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1088" y="921994"/>
            <a:ext cx="4104043" cy="4037592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49" y="184936"/>
            <a:ext cx="4391302" cy="353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379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1191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/>
              <a:t>ON</a:t>
            </a:r>
            <a:r>
              <a:rPr lang="en" sz="4800" b="1">
                <a:solidFill>
                  <a:schemeClr val="accent4"/>
                </a:solidFill>
              </a:rPr>
              <a:t>LINE</a:t>
            </a:r>
            <a:r>
              <a:rPr lang="en" sz="4800" b="1">
                <a:solidFill>
                  <a:srgbClr val="FFFFFF"/>
                </a:solidFill>
              </a:rPr>
              <a:t> - </a:t>
            </a:r>
            <a:r>
              <a:rPr lang="en" sz="36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Lower Grades</a:t>
            </a:r>
          </a:p>
        </p:txBody>
      </p:sp>
      <p:sp>
        <p:nvSpPr>
          <p:cNvPr id="203" name="Shape 203"/>
          <p:cNvSpPr txBox="1"/>
          <p:nvPr/>
        </p:nvSpPr>
        <p:spPr>
          <a:xfrm>
            <a:off x="2904000" y="3998175"/>
            <a:ext cx="3336000" cy="89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  <a:hlinkClick r:id="rId3"/>
              </a:rPr>
              <a:t>web.seesaw.me</a:t>
            </a:r>
          </a:p>
          <a:p>
            <a:pPr lvl="0" algn="ctr" rtl="0">
              <a:lnSpc>
                <a:spcPct val="115000"/>
              </a:lnSpc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  <a:hlinkClick r:id="rId4"/>
              </a:rPr>
              <a:t>@Seesaw</a:t>
            </a:r>
          </a:p>
        </p:txBody>
      </p:sp>
      <p:pic>
        <p:nvPicPr>
          <p:cNvPr id="204" name="Shape 204" descr="seesaw-script-icon-comb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20487" y="1538200"/>
            <a:ext cx="3903025" cy="2248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Student Created Artifacts</a:t>
            </a:r>
          </a:p>
        </p:txBody>
      </p:sp>
      <p:pic>
        <p:nvPicPr>
          <p:cNvPr id="210" name="Shape 210" descr="Seesaw 1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9499" y="106449"/>
            <a:ext cx="5609326" cy="39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 descr="Seesaw 2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9229" y="1930850"/>
            <a:ext cx="4125776" cy="2849074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/>
          <p:nvPr/>
        </p:nvSpPr>
        <p:spPr>
          <a:xfrm>
            <a:off x="6318300" y="3539525"/>
            <a:ext cx="2320500" cy="694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iPad/Surface Allow for Drawing Capability too.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 txBox="1">
            <a:spLocks noGrp="1"/>
          </p:cNvSpPr>
          <p:nvPr>
            <p:ph type="title"/>
          </p:nvPr>
        </p:nvSpPr>
        <p:spPr>
          <a:xfrm>
            <a:off x="4703925" y="4460825"/>
            <a:ext cx="3602100" cy="520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" sz="1800" u="sng">
                <a:solidFill>
                  <a:srgbClr val="FFFFFF"/>
                </a:solidFill>
                <a:hlinkClick r:id="rId3"/>
              </a:rPr>
              <a:t>forms.google.com</a:t>
            </a:r>
          </a:p>
        </p:txBody>
      </p:sp>
      <p:pic>
        <p:nvPicPr>
          <p:cNvPr id="218" name="Shape 218" descr="Forms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37975" y="1433750"/>
            <a:ext cx="7468049" cy="3109475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0" y="270700"/>
            <a:ext cx="9004200" cy="10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ON</a:t>
            </a:r>
            <a:r>
              <a:rPr lang="en" sz="4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rPr>
              <a:t>LINE</a:t>
            </a:r>
            <a:r>
              <a:rPr lang="en" sz="4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- </a:t>
            </a:r>
            <a:r>
              <a:rPr lang="en" sz="36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Upper Grades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351575" y="1542750"/>
            <a:ext cx="2867100" cy="20580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/>
              <a:t>Traditional Form that Follows Direct Instruction</a:t>
            </a:r>
          </a:p>
        </p:txBody>
      </p:sp>
      <p:pic>
        <p:nvPicPr>
          <p:cNvPr id="225" name="Shape 225" descr="Forms 4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28800" y="133325"/>
            <a:ext cx="5170749" cy="4876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40275" y="775200"/>
            <a:ext cx="2867100" cy="3593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en" sz="2400"/>
              <a:t>Open Ended Form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Never Needs Editing</a:t>
            </a:r>
          </a:p>
          <a:p>
            <a:pPr marL="457200" lvl="0" indent="-228600" rtl="0">
              <a:lnSpc>
                <a:spcPct val="150000"/>
              </a:lnSpc>
              <a:spcBef>
                <a:spcPts val="0"/>
              </a:spcBef>
              <a:buFont typeface="Roboto"/>
              <a:buChar char="●"/>
            </a:pPr>
            <a:r>
              <a:rPr lang="en">
                <a:latin typeface="Roboto"/>
                <a:ea typeface="Roboto"/>
                <a:cs typeface="Roboto"/>
                <a:sym typeface="Roboto"/>
              </a:rPr>
              <a:t>Keeps the same web address</a:t>
            </a:r>
          </a:p>
        </p:txBody>
      </p:sp>
      <p:pic>
        <p:nvPicPr>
          <p:cNvPr id="231" name="Shape 231" descr="Forms 2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16124" y="122975"/>
            <a:ext cx="3818425" cy="489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4703925" y="4460825"/>
            <a:ext cx="3602100" cy="520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" sz="1800" u="sng">
                <a:solidFill>
                  <a:srgbClr val="FFFFFF"/>
                </a:solidFill>
                <a:hlinkClick r:id="rId3"/>
              </a:rPr>
              <a:t>classroom.google.com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0" y="270700"/>
            <a:ext cx="9004200" cy="1000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48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ON</a:t>
            </a:r>
            <a:r>
              <a:rPr lang="en" sz="4800" b="1">
                <a:solidFill>
                  <a:schemeClr val="accent4"/>
                </a:solidFill>
                <a:latin typeface="Roboto Slab"/>
                <a:ea typeface="Roboto Slab"/>
                <a:cs typeface="Roboto Slab"/>
                <a:sym typeface="Roboto Slab"/>
              </a:rPr>
              <a:t>LINE</a:t>
            </a:r>
            <a:r>
              <a:rPr lang="en" sz="48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 - </a:t>
            </a:r>
            <a:r>
              <a:rPr lang="en" sz="3600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Upper Grades</a:t>
            </a:r>
          </a:p>
        </p:txBody>
      </p:sp>
      <p:pic>
        <p:nvPicPr>
          <p:cNvPr id="246" name="Shape 246" descr="hero_logo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0387" y="1422625"/>
            <a:ext cx="3323415" cy="28867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51" name="Shape 251"/>
          <p:cNvGraphicFramePr/>
          <p:nvPr/>
        </p:nvGraphicFramePr>
        <p:xfrm>
          <a:off x="-1875" y="1564975"/>
          <a:ext cx="9147750" cy="2011620"/>
        </p:xfrm>
        <a:graphic>
          <a:graphicData uri="http://schemas.openxmlformats.org/drawingml/2006/table">
            <a:tbl>
              <a:tblPr>
                <a:noFill/>
                <a:tableStyleId>{E2AA6440-2CAD-4477-88AB-2950D63AAC8C}</a:tableStyleId>
              </a:tblPr>
              <a:tblGrid>
                <a:gridCol w="4573875"/>
                <a:gridCol w="4573875"/>
              </a:tblGrid>
              <a:tr h="8916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4800" b="1" u="sng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Efficient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4800" b="1" u="sng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Effective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7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Formative 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Assessment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Just-in-Time Direct Instruction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52" name="Shape 252"/>
          <p:cNvSpPr/>
          <p:nvPr/>
        </p:nvSpPr>
        <p:spPr>
          <a:xfrm>
            <a:off x="4908275" y="630900"/>
            <a:ext cx="3881700" cy="3881700"/>
          </a:xfrm>
          <a:prstGeom prst="ellipse">
            <a:avLst/>
          </a:prstGeom>
          <a:noFill/>
          <a:ln w="3810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Shape 257" descr="grr-model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4349" y="555602"/>
            <a:ext cx="4813799" cy="3404849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>
            <a:spLocks noGrp="1"/>
          </p:cNvSpPr>
          <p:nvPr>
            <p:ph type="title"/>
          </p:nvPr>
        </p:nvSpPr>
        <p:spPr>
          <a:xfrm>
            <a:off x="387900" y="555600"/>
            <a:ext cx="3237000" cy="7557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Structure</a:t>
            </a:r>
          </a:p>
        </p:txBody>
      </p:sp>
      <p:sp>
        <p:nvSpPr>
          <p:cNvPr id="259" name="Shape 259"/>
          <p:cNvSpPr txBox="1">
            <a:spLocks noGrp="1"/>
          </p:cNvSpPr>
          <p:nvPr>
            <p:ph type="body" idx="1"/>
          </p:nvPr>
        </p:nvSpPr>
        <p:spPr>
          <a:xfrm>
            <a:off x="387900" y="1594025"/>
            <a:ext cx="3237000" cy="2681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Does not include: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Long Hooks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Excessive Examples</a:t>
            </a:r>
          </a:p>
          <a:p>
            <a:pPr marL="457200" lvl="0" indent="-342900" rtl="0">
              <a:spcBef>
                <a:spcPts val="0"/>
              </a:spcBef>
              <a:buSzPct val="100000"/>
            </a:pPr>
            <a:r>
              <a:rPr lang="en" sz="1800"/>
              <a:t>Solicited Answers from multiple students</a:t>
            </a:r>
          </a:p>
          <a:p>
            <a:pPr lvl="0">
              <a:spcBef>
                <a:spcPts val="0"/>
              </a:spcBef>
              <a:buNone/>
            </a:pPr>
            <a:r>
              <a:rPr lang="en" sz="1800"/>
              <a:t>If it is longer than 10-15 minutes you are teaching too much material (in one sitting).</a:t>
            </a:r>
          </a:p>
        </p:txBody>
      </p:sp>
      <p:sp>
        <p:nvSpPr>
          <p:cNvPr id="260" name="Shape 260"/>
          <p:cNvSpPr/>
          <p:nvPr/>
        </p:nvSpPr>
        <p:spPr>
          <a:xfrm>
            <a:off x="4010000" y="4245250"/>
            <a:ext cx="4813800" cy="534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800" b="1" u="sng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  <a:hlinkClick r:id="rId4"/>
              </a:rPr>
              <a:t>The Architecture of a Mini-Lesson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/>
        </p:nvSpPr>
        <p:spPr>
          <a:xfrm>
            <a:off x="1680337" y="406050"/>
            <a:ext cx="5774400" cy="8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Flipped Instruction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Not Just for Homework</a:t>
            </a:r>
          </a:p>
        </p:txBody>
      </p:sp>
      <p:pic>
        <p:nvPicPr>
          <p:cNvPr id="266" name="Shape 266" descr="brainpop_timmoby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52936" y="1592862"/>
            <a:ext cx="4247074" cy="1353749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Shape 267"/>
          <p:cNvSpPr/>
          <p:nvPr/>
        </p:nvSpPr>
        <p:spPr>
          <a:xfrm>
            <a:off x="2862800" y="2812587"/>
            <a:ext cx="919500" cy="4383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Junior</a:t>
            </a:r>
          </a:p>
        </p:txBody>
      </p:sp>
      <p:sp>
        <p:nvSpPr>
          <p:cNvPr id="268" name="Shape 268"/>
          <p:cNvSpPr/>
          <p:nvPr/>
        </p:nvSpPr>
        <p:spPr>
          <a:xfrm>
            <a:off x="4116725" y="2812587"/>
            <a:ext cx="919500" cy="4383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Original</a:t>
            </a:r>
          </a:p>
        </p:txBody>
      </p:sp>
      <p:sp>
        <p:nvSpPr>
          <p:cNvPr id="269" name="Shape 269"/>
          <p:cNvSpPr/>
          <p:nvPr/>
        </p:nvSpPr>
        <p:spPr>
          <a:xfrm>
            <a:off x="5370650" y="2812587"/>
            <a:ext cx="919500" cy="4383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ESL</a:t>
            </a:r>
          </a:p>
        </p:txBody>
      </p:sp>
      <p:sp>
        <p:nvSpPr>
          <p:cNvPr id="270" name="Shape 270"/>
          <p:cNvSpPr/>
          <p:nvPr/>
        </p:nvSpPr>
        <p:spPr>
          <a:xfrm>
            <a:off x="2452925" y="3914012"/>
            <a:ext cx="4247100" cy="727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71" name="Shape 271" descr="411397_ori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58483" y="3914012"/>
            <a:ext cx="3635978" cy="727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/>
        </p:nvSpPr>
        <p:spPr>
          <a:xfrm>
            <a:off x="5138032" y="1338308"/>
            <a:ext cx="1657500" cy="1132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7" name="Shape 277"/>
          <p:cNvSpPr/>
          <p:nvPr/>
        </p:nvSpPr>
        <p:spPr>
          <a:xfrm>
            <a:off x="354237" y="2251000"/>
            <a:ext cx="2117400" cy="1283100"/>
          </a:xfrm>
          <a:prstGeom prst="wedgeEllipseCallout">
            <a:avLst>
              <a:gd name="adj1" fmla="val 72748"/>
              <a:gd name="adj2" fmla="val 2336"/>
            </a:avLst>
          </a:prstGeom>
          <a:solidFill>
            <a:srgbClr val="FFFFFF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1800" b="1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Whiteboard Apps</a:t>
            </a:r>
          </a:p>
        </p:txBody>
      </p:sp>
      <p:pic>
        <p:nvPicPr>
          <p:cNvPr id="278" name="Shape 278" descr="logo_educreations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3653" y="2316339"/>
            <a:ext cx="1536599" cy="11523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  <p:pic>
        <p:nvPicPr>
          <p:cNvPr id="279" name="Shape 279" descr="explaineverything.pn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00564" y="1365784"/>
            <a:ext cx="972574" cy="110472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/>
          <p:nvPr/>
        </p:nvSpPr>
        <p:spPr>
          <a:xfrm>
            <a:off x="7123312" y="2336550"/>
            <a:ext cx="1657500" cy="1132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281" name="Shape 281" descr="seesaw-script-icon-combo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43273" y="2470508"/>
            <a:ext cx="1417575" cy="816528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1680337" y="406050"/>
            <a:ext cx="5774400" cy="80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36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Flipped Instruction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Not Just for Homework</a:t>
            </a:r>
          </a:p>
        </p:txBody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This allows for more specific content delivery.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819" y="2821981"/>
            <a:ext cx="1483793" cy="129331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hape 135"/>
          <p:cNvGrpSpPr/>
          <p:nvPr/>
        </p:nvGrpSpPr>
        <p:grpSpPr>
          <a:xfrm>
            <a:off x="1242262" y="63062"/>
            <a:ext cx="6659476" cy="5017373"/>
            <a:chOff x="1058624" y="63062"/>
            <a:chExt cx="6659476" cy="5017373"/>
          </a:xfrm>
        </p:grpSpPr>
        <p:pic>
          <p:nvPicPr>
            <p:cNvPr id="6" name="Shape 136" descr="Upload from NotesPlus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1058624" y="63062"/>
              <a:ext cx="6659476" cy="501737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Shape 137"/>
            <p:cNvSpPr/>
            <p:nvPr/>
          </p:nvSpPr>
          <p:spPr>
            <a:xfrm>
              <a:off x="6736800" y="149700"/>
              <a:ext cx="705900" cy="26730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8889095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1028414" y="207387"/>
            <a:ext cx="6790217" cy="598800"/>
          </a:xfrm>
        </p:spPr>
        <p:txBody>
          <a:bodyPr/>
          <a:lstStyle/>
          <a:p>
            <a:r>
              <a:rPr lang="en-US" dirty="0" smtClean="0"/>
              <a:t>Re-teach Video (made in minutes with Screen Chomp app)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600948" y="806187"/>
            <a:ext cx="5645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tx1"/>
                </a:solidFill>
                <a:latin typeface="Algerian" panose="04020705040A02060702" pitchFamily="82" charset="0"/>
                <a:hlinkClick r:id="rId2"/>
              </a:rPr>
              <a:t>Adding Numbers on a Number Line</a:t>
            </a:r>
            <a:endParaRPr lang="en-US" sz="24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55498" y="4366517"/>
            <a:ext cx="77569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anose="04020705040A02060702" pitchFamily="82" charset="0"/>
                <a:hlinkClick r:id="rId3"/>
              </a:rPr>
              <a:t>Student show learning – Place Value Models</a:t>
            </a:r>
            <a:endParaRPr lang="en-US" sz="2400" dirty="0">
              <a:latin typeface="Algerian" panose="04020705040A02060702" pitchFamily="82" charset="0"/>
            </a:endParaRPr>
          </a:p>
        </p:txBody>
      </p:sp>
      <p:sp>
        <p:nvSpPr>
          <p:cNvPr id="5" name="Text Placeholder 1"/>
          <p:cNvSpPr txBox="1">
            <a:spLocks/>
          </p:cNvSpPr>
          <p:nvPr/>
        </p:nvSpPr>
        <p:spPr>
          <a:xfrm>
            <a:off x="1916273" y="3767717"/>
            <a:ext cx="5240533" cy="5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 smtClean="0"/>
              <a:t>Formative Assessment or Extension Activity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160980" y="1582220"/>
            <a:ext cx="6534364" cy="462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 Placeholder 1"/>
          <p:cNvSpPr txBox="1">
            <a:spLocks/>
          </p:cNvSpPr>
          <p:nvPr/>
        </p:nvSpPr>
        <p:spPr>
          <a:xfrm>
            <a:off x="2938409" y="1445085"/>
            <a:ext cx="3164440" cy="5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 smtClean="0"/>
              <a:t>Teaching Video by search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09021" y="2043885"/>
            <a:ext cx="51370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anose="04020705040A02060702" pitchFamily="82" charset="0"/>
                <a:hlinkClick r:id="rId4"/>
              </a:rPr>
              <a:t>Addition Using a Number Line</a:t>
            </a:r>
            <a:endParaRPr lang="en-US" sz="2400" dirty="0">
              <a:latin typeface="Algerian" panose="04020705040A02060702" pitchFamily="82" charset="0"/>
            </a:endParaRPr>
          </a:p>
        </p:txBody>
      </p:sp>
      <p:sp>
        <p:nvSpPr>
          <p:cNvPr id="10" name="Text Placeholder 1"/>
          <p:cNvSpPr txBox="1">
            <a:spLocks/>
          </p:cNvSpPr>
          <p:nvPr/>
        </p:nvSpPr>
        <p:spPr>
          <a:xfrm>
            <a:off x="1438883" y="2606065"/>
            <a:ext cx="6790217" cy="598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Roboto Slab"/>
              <a:buNone/>
              <a:defRPr sz="1800" b="0" i="0" u="none" strike="noStrike" cap="none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marR="0" lvl="1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Roboto"/>
              <a:buNone/>
              <a:defRPr sz="1400" b="0" i="0" u="none" strike="noStrike" cap="non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r>
              <a:rPr lang="en-US" dirty="0" smtClean="0"/>
              <a:t>ShowMe.com – Search for videos made in Show Me App 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901594" y="3204865"/>
            <a:ext cx="4793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lgerian" panose="04020705040A02060702" pitchFamily="82" charset="0"/>
                <a:hlinkClick r:id="rId5"/>
              </a:rPr>
              <a:t>Rounding Numbers</a:t>
            </a:r>
            <a:endParaRPr lang="en-US" sz="2400" dirty="0"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084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dirty="0"/>
              <a:t>Project Based Learning (PBL)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4661" y="113016"/>
            <a:ext cx="7274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Down the road………..</a:t>
            </a:r>
            <a:endParaRPr lang="en-US" sz="36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8624400" cy="59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Hypothesize potential cognitive “roadblocks” and plan for Direct Instruction. </a:t>
            </a:r>
          </a:p>
        </p:txBody>
      </p:sp>
      <p:pic>
        <p:nvPicPr>
          <p:cNvPr id="294" name="Shape 2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0062" y="1088412"/>
            <a:ext cx="8743875" cy="2966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9" name="Shape 29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837" y="1119212"/>
            <a:ext cx="8562325" cy="2905074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Shape 300"/>
          <p:cNvSpPr/>
          <p:nvPr/>
        </p:nvSpPr>
        <p:spPr>
          <a:xfrm>
            <a:off x="1947312" y="164775"/>
            <a:ext cx="5249400" cy="7062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>
                <a:solidFill>
                  <a:schemeClr val="dk2"/>
                </a:solidFill>
                <a:latin typeface="Roboto Slab"/>
                <a:ea typeface="Roboto Slab"/>
                <a:cs typeface="Roboto Slab"/>
                <a:sym typeface="Roboto Slab"/>
              </a:rPr>
              <a:t>Anecdotal Observations</a:t>
            </a:r>
          </a:p>
        </p:txBody>
      </p:sp>
      <p:sp>
        <p:nvSpPr>
          <p:cNvPr id="301" name="Shape 301"/>
          <p:cNvSpPr/>
          <p:nvPr/>
        </p:nvSpPr>
        <p:spPr>
          <a:xfrm>
            <a:off x="1947287" y="4272525"/>
            <a:ext cx="5249400" cy="7062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 b="1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Formal Observations</a:t>
            </a:r>
          </a:p>
        </p:txBody>
      </p:sp>
      <p:cxnSp>
        <p:nvCxnSpPr>
          <p:cNvPr id="302" name="Shape 302"/>
          <p:cNvCxnSpPr/>
          <p:nvPr/>
        </p:nvCxnSpPr>
        <p:spPr>
          <a:xfrm flipH="1">
            <a:off x="2766025" y="953375"/>
            <a:ext cx="211800" cy="8004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3" name="Shape 303"/>
          <p:cNvCxnSpPr/>
          <p:nvPr/>
        </p:nvCxnSpPr>
        <p:spPr>
          <a:xfrm flipH="1">
            <a:off x="4554887" y="971075"/>
            <a:ext cx="13800" cy="7239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4" name="Shape 304"/>
          <p:cNvCxnSpPr/>
          <p:nvPr/>
        </p:nvCxnSpPr>
        <p:spPr>
          <a:xfrm>
            <a:off x="6001500" y="953375"/>
            <a:ext cx="295500" cy="753300"/>
          </a:xfrm>
          <a:prstGeom prst="straightConnector1">
            <a:avLst/>
          </a:prstGeom>
          <a:noFill/>
          <a:ln w="38100" cap="flat" cmpd="sng">
            <a:solidFill>
              <a:schemeClr val="accent6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5" name="Shape 305"/>
          <p:cNvCxnSpPr/>
          <p:nvPr/>
        </p:nvCxnSpPr>
        <p:spPr>
          <a:xfrm rot="10800000">
            <a:off x="1823825" y="3447550"/>
            <a:ext cx="365400" cy="7779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6" name="Shape 306"/>
          <p:cNvCxnSpPr/>
          <p:nvPr/>
        </p:nvCxnSpPr>
        <p:spPr>
          <a:xfrm rot="10800000">
            <a:off x="3824075" y="3364525"/>
            <a:ext cx="154200" cy="8256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7" name="Shape 307"/>
          <p:cNvCxnSpPr/>
          <p:nvPr/>
        </p:nvCxnSpPr>
        <p:spPr>
          <a:xfrm rot="10800000" flipH="1">
            <a:off x="6426425" y="3364600"/>
            <a:ext cx="1293300" cy="8373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8" name="Shape 308"/>
          <p:cNvCxnSpPr/>
          <p:nvPr/>
        </p:nvCxnSpPr>
        <p:spPr>
          <a:xfrm rot="10800000" flipH="1">
            <a:off x="7391575" y="3364475"/>
            <a:ext cx="1186200" cy="11199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cxnSp>
        <p:nvCxnSpPr>
          <p:cNvPr id="309" name="Shape 309"/>
          <p:cNvCxnSpPr/>
          <p:nvPr/>
        </p:nvCxnSpPr>
        <p:spPr>
          <a:xfrm rot="10800000" flipH="1">
            <a:off x="5673150" y="3388075"/>
            <a:ext cx="80700" cy="825600"/>
          </a:xfrm>
          <a:prstGeom prst="straightConnector1">
            <a:avLst/>
          </a:prstGeom>
          <a:noFill/>
          <a:ln w="38100" cap="flat" cmpd="sng">
            <a:solidFill>
              <a:schemeClr val="accent4"/>
            </a:solidFill>
            <a:prstDash val="solid"/>
            <a:round/>
            <a:headEnd type="none" w="lg" len="lg"/>
            <a:tailEnd type="triangle" w="lg" len="lg"/>
          </a:ln>
        </p:spPr>
      </p:cxnSp>
      <p:sp>
        <p:nvSpPr>
          <p:cNvPr id="310" name="Shape 310"/>
          <p:cNvSpPr/>
          <p:nvPr/>
        </p:nvSpPr>
        <p:spPr>
          <a:xfrm>
            <a:off x="1612500" y="3825375"/>
            <a:ext cx="988800" cy="306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Pretest</a:t>
            </a:r>
          </a:p>
        </p:txBody>
      </p:sp>
      <p:sp>
        <p:nvSpPr>
          <p:cNvPr id="311" name="Shape 311"/>
          <p:cNvSpPr/>
          <p:nvPr/>
        </p:nvSpPr>
        <p:spPr>
          <a:xfrm>
            <a:off x="3357150" y="3825375"/>
            <a:ext cx="1148100" cy="306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Quiz</a:t>
            </a:r>
          </a:p>
        </p:txBody>
      </p:sp>
      <p:sp>
        <p:nvSpPr>
          <p:cNvPr id="312" name="Shape 312"/>
          <p:cNvSpPr/>
          <p:nvPr/>
        </p:nvSpPr>
        <p:spPr>
          <a:xfrm>
            <a:off x="5028475" y="3825375"/>
            <a:ext cx="1148100" cy="306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Classwork</a:t>
            </a:r>
          </a:p>
        </p:txBody>
      </p:sp>
      <p:sp>
        <p:nvSpPr>
          <p:cNvPr id="313" name="Shape 313"/>
          <p:cNvSpPr/>
          <p:nvPr/>
        </p:nvSpPr>
        <p:spPr>
          <a:xfrm>
            <a:off x="6297000" y="3825375"/>
            <a:ext cx="1148100" cy="306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Summative</a:t>
            </a:r>
          </a:p>
        </p:txBody>
      </p:sp>
      <p:sp>
        <p:nvSpPr>
          <p:cNvPr id="314" name="Shape 314"/>
          <p:cNvSpPr/>
          <p:nvPr/>
        </p:nvSpPr>
        <p:spPr>
          <a:xfrm>
            <a:off x="7719725" y="3825375"/>
            <a:ext cx="988800" cy="3060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9525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Rubric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854" y="71919"/>
            <a:ext cx="47363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/>
                </a:solidFill>
                <a:latin typeface="Algerian" panose="04020705040A02060702" pitchFamily="82" charset="0"/>
              </a:rPr>
              <a:t>On your own…</a:t>
            </a:r>
            <a:endParaRPr lang="en-US" sz="3200" dirty="0">
              <a:solidFill>
                <a:schemeClr val="tx1"/>
              </a:solidFill>
              <a:latin typeface="Algerian" panose="04020705040A02060702" pitchFamily="8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39047" y="739740"/>
            <a:ext cx="819877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Look at the next standards/concepts you will teach in the next few weeks.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quick effective formative assessments can you give to direct your instruction? </a:t>
            </a:r>
            <a:endParaRPr lang="en-US" sz="2800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Create or locate digital resources for skills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How will the formative assessment guide your instruction?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tx1"/>
                </a:solidFill>
                <a:latin typeface="Century Gothic" panose="020B0502020202020204" pitchFamily="34" charset="0"/>
              </a:rPr>
              <a:t>What form of direct instruction will you implement?</a:t>
            </a:r>
          </a:p>
        </p:txBody>
      </p:sp>
    </p:spTree>
    <p:extLst>
      <p:ext uri="{BB962C8B-B14F-4D97-AF65-F5344CB8AC3E}">
        <p14:creationId xmlns:p14="http://schemas.microsoft.com/office/powerpoint/2010/main" val="2248330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7417" y="276360"/>
            <a:ext cx="7140539" cy="467230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856214" y="4037744"/>
            <a:ext cx="382198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Provide enrichment &amp; guided practice as needed</a:t>
            </a:r>
            <a:endParaRPr lang="en-US" sz="11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69647" y="2252961"/>
            <a:ext cx="34829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Without Just-In-Time</a:t>
            </a:r>
          </a:p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Direct Instruction</a:t>
            </a:r>
            <a:endParaRPr lang="en-US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43947" y="1506004"/>
            <a:ext cx="280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solidFill>
                  <a:schemeClr val="tx1"/>
                </a:solidFill>
                <a:latin typeface="Arial Black" panose="020B0A04020102020204" pitchFamily="34" charset="0"/>
              </a:rPr>
              <a:t>g</a:t>
            </a:r>
            <a:r>
              <a:rPr lang="en-US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aps in learning</a:t>
            </a:r>
            <a:endParaRPr lang="en-US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3947" y="2529960"/>
            <a:ext cx="280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misconceptions</a:t>
            </a:r>
            <a:endParaRPr lang="en-US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43947" y="3598244"/>
            <a:ext cx="2804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Incorrect strategies</a:t>
            </a:r>
            <a:endParaRPr lang="en-US" sz="1800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009" y="1354514"/>
            <a:ext cx="570774" cy="54067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009" y="3426898"/>
            <a:ext cx="570774" cy="5406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009" y="2323805"/>
            <a:ext cx="570774" cy="540678"/>
          </a:xfrm>
          <a:prstGeom prst="rect">
            <a:avLst/>
          </a:prstGeom>
        </p:spPr>
      </p:pic>
      <p:sp>
        <p:nvSpPr>
          <p:cNvPr id="9" name="Down Arrow 8"/>
          <p:cNvSpPr/>
          <p:nvPr/>
        </p:nvSpPr>
        <p:spPr>
          <a:xfrm rot="16200000">
            <a:off x="4080502" y="1647136"/>
            <a:ext cx="522932" cy="201493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636926" y="2225193"/>
            <a:ext cx="1262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/>
                </a:solidFill>
                <a:latin typeface="+mn-lt"/>
              </a:rPr>
              <a:t>Over time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3066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7" name="Shape 147"/>
          <p:cNvGraphicFramePr/>
          <p:nvPr/>
        </p:nvGraphicFramePr>
        <p:xfrm>
          <a:off x="-1875" y="1564975"/>
          <a:ext cx="9147750" cy="2011620"/>
        </p:xfrm>
        <a:graphic>
          <a:graphicData uri="http://schemas.openxmlformats.org/drawingml/2006/table">
            <a:tbl>
              <a:tblPr>
                <a:noFill/>
                <a:tableStyleId>{E2AA6440-2CAD-4477-88AB-2950D63AAC8C}</a:tableStyleId>
              </a:tblPr>
              <a:tblGrid>
                <a:gridCol w="4573875"/>
                <a:gridCol w="4573875"/>
              </a:tblGrid>
              <a:tr h="891625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4800" b="1" u="sng" dirty="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Efficient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4800" b="1" u="sng" dirty="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Effective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23700"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000" dirty="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Formative </a:t>
                      </a:r>
                    </a:p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000" dirty="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Assessment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vl="0" algn="ctr" rtl="0">
                        <a:spcBef>
                          <a:spcPts val="0"/>
                        </a:spcBef>
                        <a:buNone/>
                      </a:pPr>
                      <a:r>
                        <a:rPr lang="en" sz="3000">
                          <a:solidFill>
                            <a:srgbClr val="FFFFFF"/>
                          </a:solidFill>
                          <a:latin typeface="Roboto Slab"/>
                          <a:ea typeface="Roboto Slab"/>
                          <a:cs typeface="Roboto Slab"/>
                          <a:sym typeface="Roboto Slab"/>
                        </a:rPr>
                        <a:t>Just-in-Time Direct Instruction</a:t>
                      </a: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Where Do We Begin?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/>
          <p:nvPr/>
        </p:nvSpPr>
        <p:spPr>
          <a:xfrm>
            <a:off x="558975" y="882750"/>
            <a:ext cx="2742300" cy="2059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6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Flexible Grouping </a:t>
            </a:r>
          </a:p>
          <a:p>
            <a:pPr lvl="0" algn="ctr" rtl="0">
              <a:spcBef>
                <a:spcPts val="0"/>
              </a:spcBef>
              <a:buNone/>
            </a:pPr>
            <a:endParaRPr b="1">
              <a:solidFill>
                <a:schemeClr val="lt1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lvl="0" algn="ctr" rtl="0">
              <a:spcBef>
                <a:spcPts val="0"/>
              </a:spcBef>
              <a:buNone/>
            </a:pPr>
            <a:r>
              <a:rPr lang="en" b="1">
                <a:solidFill>
                  <a:schemeClr val="lt1"/>
                </a:solidFill>
                <a:latin typeface="Roboto Slab"/>
                <a:ea typeface="Roboto Slab"/>
                <a:cs typeface="Roboto Slab"/>
                <a:sym typeface="Roboto Slab"/>
              </a:rPr>
              <a:t>in a Workshop Setting</a:t>
            </a:r>
            <a:r>
              <a:rPr lang="en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</a:p>
        </p:txBody>
      </p:sp>
      <p:sp>
        <p:nvSpPr>
          <p:cNvPr id="158" name="Shape 158"/>
          <p:cNvSpPr/>
          <p:nvPr/>
        </p:nvSpPr>
        <p:spPr>
          <a:xfrm>
            <a:off x="3571500" y="882750"/>
            <a:ext cx="2742300" cy="20598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64977"/>
            </a:avLst>
          </a:prstGeom>
          <a:solidFill>
            <a:schemeClr val="accent4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Project Based Learning</a:t>
            </a:r>
          </a:p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(PBL)</a:t>
            </a:r>
          </a:p>
        </p:txBody>
      </p:sp>
      <p:sp>
        <p:nvSpPr>
          <p:cNvPr id="159" name="Shape 159"/>
          <p:cNvSpPr/>
          <p:nvPr/>
        </p:nvSpPr>
        <p:spPr>
          <a:xfrm>
            <a:off x="6584025" y="882750"/>
            <a:ext cx="2001000" cy="2059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 b="1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rPr>
              <a:t>Inquiry Based Projects</a:t>
            </a:r>
          </a:p>
        </p:txBody>
      </p:sp>
      <p:sp>
        <p:nvSpPr>
          <p:cNvPr id="160" name="Shape 160"/>
          <p:cNvSpPr txBox="1"/>
          <p:nvPr/>
        </p:nvSpPr>
        <p:spPr>
          <a:xfrm>
            <a:off x="588500" y="3036675"/>
            <a:ext cx="1730100" cy="459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i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Driven by Formative Assessment</a:t>
            </a:r>
          </a:p>
        </p:txBody>
      </p:sp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341325" y="4307800"/>
            <a:ext cx="8568600" cy="59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Just-in-Time Direct Instruction </a:t>
            </a:r>
            <a:r>
              <a:rPr lang="en"/>
              <a:t>-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Implementation</a:t>
            </a:r>
            <a:r>
              <a:rPr lang="en"/>
              <a:t>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/>
          <p:nvPr/>
        </p:nvSpPr>
        <p:spPr>
          <a:xfrm>
            <a:off x="3053712" y="329887"/>
            <a:ext cx="3036600" cy="3036600"/>
          </a:xfrm>
          <a:prstGeom prst="ellipse">
            <a:avLst/>
          </a:prstGeom>
          <a:solidFill>
            <a:srgbClr val="FFEB38">
              <a:alpha val="7269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7" name="Shape 167"/>
          <p:cNvSpPr/>
          <p:nvPr/>
        </p:nvSpPr>
        <p:spPr>
          <a:xfrm>
            <a:off x="1889087" y="1777012"/>
            <a:ext cx="3036600" cy="3036600"/>
          </a:xfrm>
          <a:prstGeom prst="ellipse">
            <a:avLst/>
          </a:prstGeom>
          <a:solidFill>
            <a:srgbClr val="0277BD">
              <a:alpha val="7500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4218312" y="1777012"/>
            <a:ext cx="3036600" cy="3036600"/>
          </a:xfrm>
          <a:prstGeom prst="ellipse">
            <a:avLst/>
          </a:prstGeom>
          <a:solidFill>
            <a:srgbClr val="039BE5">
              <a:alpha val="688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69" name="Shape 169"/>
          <p:cNvSpPr txBox="1"/>
          <p:nvPr/>
        </p:nvSpPr>
        <p:spPr>
          <a:xfrm>
            <a:off x="3777450" y="694325"/>
            <a:ext cx="1589100" cy="10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Flexible Grouping</a:t>
            </a:r>
          </a:p>
        </p:txBody>
      </p:sp>
      <p:sp>
        <p:nvSpPr>
          <p:cNvPr id="170" name="Shape 170"/>
          <p:cNvSpPr txBox="1"/>
          <p:nvPr/>
        </p:nvSpPr>
        <p:spPr>
          <a:xfrm>
            <a:off x="2411500" y="2753975"/>
            <a:ext cx="1589100" cy="10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Project Based Learning</a:t>
            </a:r>
          </a:p>
        </p:txBody>
      </p:sp>
      <p:sp>
        <p:nvSpPr>
          <p:cNvPr id="171" name="Shape 171"/>
          <p:cNvSpPr txBox="1"/>
          <p:nvPr/>
        </p:nvSpPr>
        <p:spPr>
          <a:xfrm>
            <a:off x="5023850" y="2753975"/>
            <a:ext cx="1589100" cy="108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rPr>
              <a:t>Inquiry Based Projects</a:t>
            </a:r>
          </a:p>
        </p:txBody>
      </p:sp>
      <p:sp>
        <p:nvSpPr>
          <p:cNvPr id="172" name="Shape 172"/>
          <p:cNvSpPr txBox="1">
            <a:spLocks noGrp="1"/>
          </p:cNvSpPr>
          <p:nvPr>
            <p:ph type="body" idx="1"/>
          </p:nvPr>
        </p:nvSpPr>
        <p:spPr>
          <a:xfrm>
            <a:off x="319500" y="4233725"/>
            <a:ext cx="8491800" cy="598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2400"/>
              <a:t>End Goal - </a:t>
            </a:r>
            <a:r>
              <a:rPr lang="en" i="1">
                <a:latin typeface="Roboto"/>
                <a:ea typeface="Roboto"/>
                <a:cs typeface="Roboto"/>
                <a:sym typeface="Roboto"/>
              </a:rPr>
              <a:t>Varied Strategies w/ Embeded Choice and Voice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ina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2092</TotalTime>
  <Words>491</Words>
  <Application>Microsoft Office PowerPoint</Application>
  <PresentationFormat>On-screen Show (16:9)</PresentationFormat>
  <Paragraphs>126</Paragraphs>
  <Slides>34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Roboto Slab</vt:lpstr>
      <vt:lpstr>Times New Roman</vt:lpstr>
      <vt:lpstr>Arial Black</vt:lpstr>
      <vt:lpstr>Century Gothic</vt:lpstr>
      <vt:lpstr>Arial</vt:lpstr>
      <vt:lpstr>Roboto</vt:lpstr>
      <vt:lpstr>Calibri</vt:lpstr>
      <vt:lpstr>Algerian</vt:lpstr>
      <vt:lpstr>marina</vt:lpstr>
      <vt:lpstr>Implementing Just-in-Time Direct Instruction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Where Do We Begin?</vt:lpstr>
      <vt:lpstr>PowerPoint Presentation</vt:lpstr>
      <vt:lpstr>PowerPoint Presentation</vt:lpstr>
      <vt:lpstr>Flexible Grouping  in a Workshop Setting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OFFLINE</vt:lpstr>
      <vt:lpstr>Link to Directions</vt:lpstr>
      <vt:lpstr>PowerPoint Presentation</vt:lpstr>
      <vt:lpstr>PowerPoint Presentation</vt:lpstr>
      <vt:lpstr>ONLINE - Lower Grades</vt:lpstr>
      <vt:lpstr>PowerPoint Presentation</vt:lpstr>
      <vt:lpstr>forms.google.com</vt:lpstr>
      <vt:lpstr>PowerPoint Presentation</vt:lpstr>
      <vt:lpstr>PowerPoint Presentation</vt:lpstr>
      <vt:lpstr>classroom.google.com</vt:lpstr>
      <vt:lpstr>PowerPoint Presentation</vt:lpstr>
      <vt:lpstr>Structure</vt:lpstr>
      <vt:lpstr>PowerPoint Presentation</vt:lpstr>
      <vt:lpstr>PowerPoint Presentation</vt:lpstr>
      <vt:lpstr>PowerPoint Presentation</vt:lpstr>
      <vt:lpstr>Project Based Learning (PBL)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Just-in-Time Direct Instruction</dc:title>
  <dc:creator>Wade, Crystal</dc:creator>
  <cp:lastModifiedBy>Wade, Crystal</cp:lastModifiedBy>
  <cp:revision>22</cp:revision>
  <cp:lastPrinted>2016-08-30T22:44:31Z</cp:lastPrinted>
  <dcterms:modified xsi:type="dcterms:W3CDTF">2016-09-01T14:17:06Z</dcterms:modified>
</cp:coreProperties>
</file>