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sldIdLst>
    <p:sldId id="439" r:id="rId2"/>
    <p:sldId id="263" r:id="rId3"/>
    <p:sldId id="430" r:id="rId4"/>
    <p:sldId id="429" r:id="rId5"/>
    <p:sldId id="258" r:id="rId6"/>
    <p:sldId id="264" r:id="rId7"/>
    <p:sldId id="265" r:id="rId8"/>
    <p:sldId id="274" r:id="rId9"/>
    <p:sldId id="267" r:id="rId10"/>
    <p:sldId id="268" r:id="rId11"/>
    <p:sldId id="437" r:id="rId12"/>
    <p:sldId id="269" r:id="rId13"/>
    <p:sldId id="326" r:id="rId14"/>
    <p:sldId id="321" r:id="rId15"/>
    <p:sldId id="322" r:id="rId16"/>
    <p:sldId id="323" r:id="rId17"/>
    <p:sldId id="324" r:id="rId18"/>
    <p:sldId id="325" r:id="rId19"/>
    <p:sldId id="438" r:id="rId20"/>
    <p:sldId id="327" r:id="rId21"/>
    <p:sldId id="328" r:id="rId22"/>
    <p:sldId id="333" r:id="rId23"/>
    <p:sldId id="335" r:id="rId24"/>
    <p:sldId id="329" r:id="rId25"/>
    <p:sldId id="330" r:id="rId26"/>
    <p:sldId id="33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C32"/>
    <a:srgbClr val="FB5D05"/>
    <a:srgbClr val="FFCC00"/>
    <a:srgbClr val="FF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9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F76A79-0F7A-41DC-9210-3ACD1992697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A30DA15-33BB-4BBD-8D63-A696715A65A4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3200" b="1" dirty="0"/>
            <a:t>Try Something</a:t>
          </a:r>
        </a:p>
      </dgm:t>
    </dgm:pt>
    <dgm:pt modelId="{0E463710-2652-4C13-8B7F-F1B0EDB36EFD}" type="parTrans" cxnId="{4ABC60BC-FFE5-4023-BC5E-0345235C3816}">
      <dgm:prSet/>
      <dgm:spPr/>
      <dgm:t>
        <a:bodyPr/>
        <a:lstStyle/>
        <a:p>
          <a:endParaRPr lang="en-US"/>
        </a:p>
      </dgm:t>
    </dgm:pt>
    <dgm:pt modelId="{01008CCF-CB64-480C-A966-8C7800968DDD}" type="sibTrans" cxnId="{4ABC60BC-FFE5-4023-BC5E-0345235C3816}">
      <dgm:prSet/>
      <dgm:spPr>
        <a:solidFill>
          <a:srgbClr val="FF0000"/>
        </a:solidFill>
      </dgm:spPr>
      <dgm:t>
        <a:bodyPr/>
        <a:lstStyle/>
        <a:p>
          <a:endParaRPr lang="en-US" dirty="0"/>
        </a:p>
      </dgm:t>
    </dgm:pt>
    <dgm:pt modelId="{C58CA8A9-E12E-4B8C-90C0-5EAC3598F211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3200" b="1" dirty="0"/>
            <a:t>Get Feedback</a:t>
          </a:r>
        </a:p>
      </dgm:t>
    </dgm:pt>
    <dgm:pt modelId="{91F1BCEC-D06A-44FB-B2D5-35C79D263008}" type="parTrans" cxnId="{1E95A018-FF72-4FCB-A38B-C160C9EB3891}">
      <dgm:prSet/>
      <dgm:spPr/>
      <dgm:t>
        <a:bodyPr/>
        <a:lstStyle/>
        <a:p>
          <a:endParaRPr lang="en-US"/>
        </a:p>
      </dgm:t>
    </dgm:pt>
    <dgm:pt modelId="{3875B0CA-6E7D-4138-952A-135480223D51}" type="sibTrans" cxnId="{1E95A018-FF72-4FCB-A38B-C160C9EB3891}">
      <dgm:prSet/>
      <dgm:spPr>
        <a:solidFill>
          <a:srgbClr val="FF0000"/>
        </a:solidFill>
      </dgm:spPr>
      <dgm:t>
        <a:bodyPr/>
        <a:lstStyle/>
        <a:p>
          <a:endParaRPr lang="en-US" dirty="0"/>
        </a:p>
      </dgm:t>
    </dgm:pt>
    <dgm:pt modelId="{0F57C805-57CC-48E8-8AB0-6B2F86E26D27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3200" b="1" dirty="0"/>
            <a:t>Try </a:t>
          </a:r>
        </a:p>
        <a:p>
          <a:r>
            <a:rPr lang="en-US" sz="3200" b="1" dirty="0"/>
            <a:t>Again</a:t>
          </a:r>
        </a:p>
      </dgm:t>
    </dgm:pt>
    <dgm:pt modelId="{1804E52E-C1B7-4007-882E-559F40B40E37}" type="parTrans" cxnId="{37CF8D49-6F8D-4596-9A81-C7E03033D9CE}">
      <dgm:prSet/>
      <dgm:spPr/>
      <dgm:t>
        <a:bodyPr/>
        <a:lstStyle/>
        <a:p>
          <a:endParaRPr lang="en-US"/>
        </a:p>
      </dgm:t>
    </dgm:pt>
    <dgm:pt modelId="{CCCF6060-3206-4390-B54A-3E0BA56B59B0}" type="sibTrans" cxnId="{37CF8D49-6F8D-4596-9A81-C7E03033D9CE}">
      <dgm:prSet/>
      <dgm:spPr/>
      <dgm:t>
        <a:bodyPr/>
        <a:lstStyle/>
        <a:p>
          <a:endParaRPr lang="en-US"/>
        </a:p>
      </dgm:t>
    </dgm:pt>
    <dgm:pt modelId="{32AB9A9D-E49D-458B-AA60-B72BC1BD59E1}" type="pres">
      <dgm:prSet presAssocID="{99F76A79-0F7A-41DC-9210-3ACD1992697C}" presName="Name0" presStyleCnt="0">
        <dgm:presLayoutVars>
          <dgm:dir/>
          <dgm:resizeHandles val="exact"/>
        </dgm:presLayoutVars>
      </dgm:prSet>
      <dgm:spPr/>
    </dgm:pt>
    <dgm:pt modelId="{4547CD5F-4C38-4E75-BAED-10F0F14DC50D}" type="pres">
      <dgm:prSet presAssocID="{8A30DA15-33BB-4BBD-8D63-A696715A65A4}" presName="node" presStyleLbl="node1" presStyleIdx="0" presStyleCnt="3" custScaleX="162787" custScaleY="135502" custLinFactNeighborX="-61139" custLinFactNeighborY="24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3B1B7-ADA7-44FD-8C20-1038BED51CD9}" type="pres">
      <dgm:prSet presAssocID="{01008CCF-CB64-480C-A966-8C7800968DD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A050527-E0E0-49E5-B171-3EDA9E20921C}" type="pres">
      <dgm:prSet presAssocID="{01008CCF-CB64-480C-A966-8C7800968DD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8FB97842-4CFB-479A-8825-140CB7753B40}" type="pres">
      <dgm:prSet presAssocID="{C58CA8A9-E12E-4B8C-90C0-5EAC3598F211}" presName="node" presStyleLbl="node1" presStyleIdx="1" presStyleCnt="3" custScaleX="145003" custScaleY="1338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30B771-BCE7-42EB-B6E4-95D8AB0183E6}" type="pres">
      <dgm:prSet presAssocID="{3875B0CA-6E7D-4138-952A-135480223D51}" presName="sibTrans" presStyleLbl="sibTrans2D1" presStyleIdx="1" presStyleCnt="2"/>
      <dgm:spPr/>
      <dgm:t>
        <a:bodyPr/>
        <a:lstStyle/>
        <a:p>
          <a:endParaRPr lang="en-US"/>
        </a:p>
      </dgm:t>
    </dgm:pt>
    <dgm:pt modelId="{9BE413C7-3F7A-42B1-B4B4-1D15BBB9597C}" type="pres">
      <dgm:prSet presAssocID="{3875B0CA-6E7D-4138-952A-135480223D5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C9E0A86-1965-4D0E-994D-8EA25E15C684}" type="pres">
      <dgm:prSet presAssocID="{0F57C805-57CC-48E8-8AB0-6B2F86E26D27}" presName="node" presStyleLbl="node1" presStyleIdx="2" presStyleCnt="3" custScaleX="136726" custScaleY="1338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53D480-0A7D-4131-B236-BBC763F37B0A}" type="presOf" srcId="{3875B0CA-6E7D-4138-952A-135480223D51}" destId="{8730B771-BCE7-42EB-B6E4-95D8AB0183E6}" srcOrd="0" destOrd="0" presId="urn:microsoft.com/office/officeart/2005/8/layout/process1"/>
    <dgm:cxn modelId="{E36D64A7-A918-4B5F-8167-7CA7F751B0CE}" type="presOf" srcId="{C58CA8A9-E12E-4B8C-90C0-5EAC3598F211}" destId="{8FB97842-4CFB-479A-8825-140CB7753B40}" srcOrd="0" destOrd="0" presId="urn:microsoft.com/office/officeart/2005/8/layout/process1"/>
    <dgm:cxn modelId="{37CF8D49-6F8D-4596-9A81-C7E03033D9CE}" srcId="{99F76A79-0F7A-41DC-9210-3ACD1992697C}" destId="{0F57C805-57CC-48E8-8AB0-6B2F86E26D27}" srcOrd="2" destOrd="0" parTransId="{1804E52E-C1B7-4007-882E-559F40B40E37}" sibTransId="{CCCF6060-3206-4390-B54A-3E0BA56B59B0}"/>
    <dgm:cxn modelId="{1E95A018-FF72-4FCB-A38B-C160C9EB3891}" srcId="{99F76A79-0F7A-41DC-9210-3ACD1992697C}" destId="{C58CA8A9-E12E-4B8C-90C0-5EAC3598F211}" srcOrd="1" destOrd="0" parTransId="{91F1BCEC-D06A-44FB-B2D5-35C79D263008}" sibTransId="{3875B0CA-6E7D-4138-952A-135480223D51}"/>
    <dgm:cxn modelId="{F72F93FB-8417-4D8C-8A25-130453B4522A}" type="presOf" srcId="{3875B0CA-6E7D-4138-952A-135480223D51}" destId="{9BE413C7-3F7A-42B1-B4B4-1D15BBB9597C}" srcOrd="1" destOrd="0" presId="urn:microsoft.com/office/officeart/2005/8/layout/process1"/>
    <dgm:cxn modelId="{58448016-1F1B-4EAB-B090-98F8CF382AFF}" type="presOf" srcId="{01008CCF-CB64-480C-A966-8C7800968DDD}" destId="{5E13B1B7-ADA7-44FD-8C20-1038BED51CD9}" srcOrd="0" destOrd="0" presId="urn:microsoft.com/office/officeart/2005/8/layout/process1"/>
    <dgm:cxn modelId="{4ABC60BC-FFE5-4023-BC5E-0345235C3816}" srcId="{99F76A79-0F7A-41DC-9210-3ACD1992697C}" destId="{8A30DA15-33BB-4BBD-8D63-A696715A65A4}" srcOrd="0" destOrd="0" parTransId="{0E463710-2652-4C13-8B7F-F1B0EDB36EFD}" sibTransId="{01008CCF-CB64-480C-A966-8C7800968DDD}"/>
    <dgm:cxn modelId="{87402266-EFF2-4A28-8D97-EFBC9BADF35B}" type="presOf" srcId="{99F76A79-0F7A-41DC-9210-3ACD1992697C}" destId="{32AB9A9D-E49D-458B-AA60-B72BC1BD59E1}" srcOrd="0" destOrd="0" presId="urn:microsoft.com/office/officeart/2005/8/layout/process1"/>
    <dgm:cxn modelId="{1F99810C-9BE6-4CBA-9BB9-564080E3781E}" type="presOf" srcId="{0F57C805-57CC-48E8-8AB0-6B2F86E26D27}" destId="{FC9E0A86-1965-4D0E-994D-8EA25E15C684}" srcOrd="0" destOrd="0" presId="urn:microsoft.com/office/officeart/2005/8/layout/process1"/>
    <dgm:cxn modelId="{EFF7B9D4-CE4C-46B2-A69C-53D72A77D1D3}" type="presOf" srcId="{8A30DA15-33BB-4BBD-8D63-A696715A65A4}" destId="{4547CD5F-4C38-4E75-BAED-10F0F14DC50D}" srcOrd="0" destOrd="0" presId="urn:microsoft.com/office/officeart/2005/8/layout/process1"/>
    <dgm:cxn modelId="{9FD009F0-86ED-4480-942D-DD12B68690E7}" type="presOf" srcId="{01008CCF-CB64-480C-A966-8C7800968DDD}" destId="{9A050527-E0E0-49E5-B171-3EDA9E20921C}" srcOrd="1" destOrd="0" presId="urn:microsoft.com/office/officeart/2005/8/layout/process1"/>
    <dgm:cxn modelId="{504F6836-9BB4-4C28-9508-5542ECEB5F81}" type="presParOf" srcId="{32AB9A9D-E49D-458B-AA60-B72BC1BD59E1}" destId="{4547CD5F-4C38-4E75-BAED-10F0F14DC50D}" srcOrd="0" destOrd="0" presId="urn:microsoft.com/office/officeart/2005/8/layout/process1"/>
    <dgm:cxn modelId="{42434362-49DC-4DF2-90B9-FFE49BBCCBB4}" type="presParOf" srcId="{32AB9A9D-E49D-458B-AA60-B72BC1BD59E1}" destId="{5E13B1B7-ADA7-44FD-8C20-1038BED51CD9}" srcOrd="1" destOrd="0" presId="urn:microsoft.com/office/officeart/2005/8/layout/process1"/>
    <dgm:cxn modelId="{742EC3DF-7079-4201-92B9-732D7F490064}" type="presParOf" srcId="{5E13B1B7-ADA7-44FD-8C20-1038BED51CD9}" destId="{9A050527-E0E0-49E5-B171-3EDA9E20921C}" srcOrd="0" destOrd="0" presId="urn:microsoft.com/office/officeart/2005/8/layout/process1"/>
    <dgm:cxn modelId="{A8177A6E-EE92-49CA-AF42-46117952FE90}" type="presParOf" srcId="{32AB9A9D-E49D-458B-AA60-B72BC1BD59E1}" destId="{8FB97842-4CFB-479A-8825-140CB7753B40}" srcOrd="2" destOrd="0" presId="urn:microsoft.com/office/officeart/2005/8/layout/process1"/>
    <dgm:cxn modelId="{0A2DD749-515A-417A-A1FD-2AEA25460BE4}" type="presParOf" srcId="{32AB9A9D-E49D-458B-AA60-B72BC1BD59E1}" destId="{8730B771-BCE7-42EB-B6E4-95D8AB0183E6}" srcOrd="3" destOrd="0" presId="urn:microsoft.com/office/officeart/2005/8/layout/process1"/>
    <dgm:cxn modelId="{FD191BB7-66B0-4D82-867C-40391D964E94}" type="presParOf" srcId="{8730B771-BCE7-42EB-B6E4-95D8AB0183E6}" destId="{9BE413C7-3F7A-42B1-B4B4-1D15BBB9597C}" srcOrd="0" destOrd="0" presId="urn:microsoft.com/office/officeart/2005/8/layout/process1"/>
    <dgm:cxn modelId="{9DB9336E-5BAB-4507-B633-96952600D22F}" type="presParOf" srcId="{32AB9A9D-E49D-458B-AA60-B72BC1BD59E1}" destId="{FC9E0A86-1965-4D0E-994D-8EA25E15C68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7CD5F-4C38-4E75-BAED-10F0F14DC50D}">
      <dsp:nvSpPr>
        <dsp:cNvPr id="0" name=""/>
        <dsp:cNvSpPr/>
      </dsp:nvSpPr>
      <dsp:spPr>
        <a:xfrm>
          <a:off x="0" y="628408"/>
          <a:ext cx="2690232" cy="1937710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/>
            <a:t>Try Something</a:t>
          </a:r>
        </a:p>
      </dsp:txBody>
      <dsp:txXfrm>
        <a:off x="56754" y="685162"/>
        <a:ext cx="2576724" cy="1824202"/>
      </dsp:txXfrm>
    </dsp:sp>
    <dsp:sp modelId="{5E13B1B7-ADA7-44FD-8C20-1038BED51CD9}">
      <dsp:nvSpPr>
        <dsp:cNvPr id="0" name=""/>
        <dsp:cNvSpPr/>
      </dsp:nvSpPr>
      <dsp:spPr>
        <a:xfrm rot="21562385">
          <a:off x="2857808" y="1373844"/>
          <a:ext cx="355303" cy="40984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2857811" y="1456396"/>
        <a:ext cx="248712" cy="245909"/>
      </dsp:txXfrm>
    </dsp:sp>
    <dsp:sp modelId="{8FB97842-4CFB-479A-8825-140CB7753B40}">
      <dsp:nvSpPr>
        <dsp:cNvPr id="0" name=""/>
        <dsp:cNvSpPr/>
      </dsp:nvSpPr>
      <dsp:spPr>
        <a:xfrm>
          <a:off x="3360576" y="605056"/>
          <a:ext cx="2396332" cy="1914086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/>
            <a:t>Get Feedback</a:t>
          </a:r>
        </a:p>
      </dsp:txBody>
      <dsp:txXfrm>
        <a:off x="3416638" y="661118"/>
        <a:ext cx="2284208" cy="1801962"/>
      </dsp:txXfrm>
    </dsp:sp>
    <dsp:sp modelId="{8730B771-BCE7-42EB-B6E4-95D8AB0183E6}">
      <dsp:nvSpPr>
        <dsp:cNvPr id="0" name=""/>
        <dsp:cNvSpPr/>
      </dsp:nvSpPr>
      <dsp:spPr>
        <a:xfrm>
          <a:off x="5922170" y="1357175"/>
          <a:ext cx="350353" cy="409847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5922170" y="1439144"/>
        <a:ext cx="245247" cy="245909"/>
      </dsp:txXfrm>
    </dsp:sp>
    <dsp:sp modelId="{FC9E0A86-1965-4D0E-994D-8EA25E15C684}">
      <dsp:nvSpPr>
        <dsp:cNvPr id="0" name=""/>
        <dsp:cNvSpPr/>
      </dsp:nvSpPr>
      <dsp:spPr>
        <a:xfrm>
          <a:off x="6417953" y="605056"/>
          <a:ext cx="2259546" cy="1914086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/>
            <a:t>Try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/>
            <a:t>Again</a:t>
          </a:r>
        </a:p>
      </dsp:txBody>
      <dsp:txXfrm>
        <a:off x="6474015" y="661118"/>
        <a:ext cx="2147422" cy="1801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44269"/>
            <a:ext cx="8534400" cy="6675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A395-FD87-4057-8F21-66386B66AE9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F1A1-6258-4B86-96C1-16766463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90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A395-FD87-4057-8F21-66386B66AE9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F1A1-6258-4B86-96C1-16766463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5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2B4DA395-FD87-4057-8F21-66386B66AE9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13CDF1A1-6258-4B86-96C1-16766463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315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A395-FD87-4057-8F21-66386B66AE9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F1A1-6258-4B86-96C1-16766463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7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851528"/>
            <a:ext cx="7886700" cy="6696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4DA395-FD87-4057-8F21-66386B66AE9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CDF1A1-6258-4B86-96C1-16766463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45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A395-FD87-4057-8F21-66386B66AE9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F1A1-6258-4B86-96C1-16766463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429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A395-FD87-4057-8F21-66386B66AE9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F1A1-6258-4B86-96C1-16766463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041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A395-FD87-4057-8F21-66386B66AE9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F1A1-6258-4B86-96C1-16766463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1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A395-FD87-4057-8F21-66386B66AE9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F1A1-6258-4B86-96C1-16766463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12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A395-FD87-4057-8F21-66386B66AE9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F1A1-6258-4B86-96C1-16766463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138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DA395-FD87-4057-8F21-66386B66AE9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F1A1-6258-4B86-96C1-16766463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6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B4DA395-FD87-4057-8F21-66386B66AE96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13CDF1A1-6258-4B86-96C1-16766463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412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Groups, Goals, and Growth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Using data for just-in-time direct instruction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677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484955"/>
              </p:ext>
            </p:extLst>
          </p:nvPr>
        </p:nvGraphicFramePr>
        <p:xfrm>
          <a:off x="381000" y="457200"/>
          <a:ext cx="83058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>
                  <a:extLst>
                    <a:ext uri="{9D8B030D-6E8A-4147-A177-3AD203B41FA5}">
                      <a16:colId xmlns="" xmlns:a16="http://schemas.microsoft.com/office/drawing/2014/main" val="3465283605"/>
                    </a:ext>
                  </a:extLst>
                </a:gridCol>
                <a:gridCol w="1661160">
                  <a:extLst>
                    <a:ext uri="{9D8B030D-6E8A-4147-A177-3AD203B41FA5}">
                      <a16:colId xmlns="" xmlns:a16="http://schemas.microsoft.com/office/drawing/2014/main" val="483086189"/>
                    </a:ext>
                  </a:extLst>
                </a:gridCol>
                <a:gridCol w="1661160">
                  <a:extLst>
                    <a:ext uri="{9D8B030D-6E8A-4147-A177-3AD203B41FA5}">
                      <a16:colId xmlns="" xmlns:a16="http://schemas.microsoft.com/office/drawing/2014/main" val="2405477648"/>
                    </a:ext>
                  </a:extLst>
                </a:gridCol>
                <a:gridCol w="1661160">
                  <a:extLst>
                    <a:ext uri="{9D8B030D-6E8A-4147-A177-3AD203B41FA5}">
                      <a16:colId xmlns="" xmlns:a16="http://schemas.microsoft.com/office/drawing/2014/main" val="3763587536"/>
                    </a:ext>
                  </a:extLst>
                </a:gridCol>
                <a:gridCol w="1661160">
                  <a:extLst>
                    <a:ext uri="{9D8B030D-6E8A-4147-A177-3AD203B41FA5}">
                      <a16:colId xmlns="" xmlns:a16="http://schemas.microsoft.com/office/drawing/2014/main" val="1707027229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Cards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Indep</a:t>
                      </a:r>
                      <a:r>
                        <a:rPr lang="en-US" sz="2800" dirty="0" smtClean="0"/>
                        <a:t>. Work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iPads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Floor Game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Teacher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223994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Jeremy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Juanita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05200877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Jenny 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Louis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Kary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Jenny 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8550453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Joseph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Patrick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Haven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Trevor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7924253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Pamela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Chris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Casey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30190644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Angelica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Roberto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Keisha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Daniel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978144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63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300272"/>
              </p:ext>
            </p:extLst>
          </p:nvPr>
        </p:nvGraphicFramePr>
        <p:xfrm>
          <a:off x="457200" y="457200"/>
          <a:ext cx="83058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>
                  <a:extLst>
                    <a:ext uri="{9D8B030D-6E8A-4147-A177-3AD203B41FA5}">
                      <a16:colId xmlns="" xmlns:a16="http://schemas.microsoft.com/office/drawing/2014/main" val="3465283605"/>
                    </a:ext>
                  </a:extLst>
                </a:gridCol>
                <a:gridCol w="1661160">
                  <a:extLst>
                    <a:ext uri="{9D8B030D-6E8A-4147-A177-3AD203B41FA5}">
                      <a16:colId xmlns="" xmlns:a16="http://schemas.microsoft.com/office/drawing/2014/main" val="483086189"/>
                    </a:ext>
                  </a:extLst>
                </a:gridCol>
                <a:gridCol w="1661160">
                  <a:extLst>
                    <a:ext uri="{9D8B030D-6E8A-4147-A177-3AD203B41FA5}">
                      <a16:colId xmlns="" xmlns:a16="http://schemas.microsoft.com/office/drawing/2014/main" val="2405477648"/>
                    </a:ext>
                  </a:extLst>
                </a:gridCol>
                <a:gridCol w="1661160">
                  <a:extLst>
                    <a:ext uri="{9D8B030D-6E8A-4147-A177-3AD203B41FA5}">
                      <a16:colId xmlns="" xmlns:a16="http://schemas.microsoft.com/office/drawing/2014/main" val="3763587536"/>
                    </a:ext>
                  </a:extLst>
                </a:gridCol>
                <a:gridCol w="1661160">
                  <a:extLst>
                    <a:ext uri="{9D8B030D-6E8A-4147-A177-3AD203B41FA5}">
                      <a16:colId xmlns="" xmlns:a16="http://schemas.microsoft.com/office/drawing/2014/main" val="1707027229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Teacher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Cards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Indep</a:t>
                      </a:r>
                      <a:r>
                        <a:rPr lang="en-US" sz="2800" dirty="0" smtClean="0"/>
                        <a:t>. Work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iPads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Floor Game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223994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Jeremy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Juanita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05200877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Jenny 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Louis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Kary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Jenny 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8550453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Joseph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Patrick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Haven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Trevor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7924253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Pamela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Chris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Casey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30190644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Angelica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Roberto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Keisha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Daniel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978144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45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chemeClr val="tx2">
                    <a:lumMod val="50000"/>
                  </a:schemeClr>
                </a:solidFill>
              </a:rPr>
              <a:t>Data Chart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2125" y="2209800"/>
            <a:ext cx="8458200" cy="4495800"/>
          </a:xfrm>
        </p:spPr>
        <p:txBody>
          <a:bodyPr>
            <a:noAutofit/>
          </a:bodyPr>
          <a:lstStyle/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accent6"/>
                </a:solidFill>
              </a:rPr>
              <a:t>1-5 Skills</a:t>
            </a:r>
          </a:p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accent6"/>
                </a:solidFill>
              </a:rPr>
              <a:t>Not every student </a:t>
            </a:r>
          </a:p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accent6"/>
                </a:solidFill>
              </a:rPr>
              <a:t>Not every day</a:t>
            </a:r>
          </a:p>
          <a:p>
            <a:pPr algn="l"/>
            <a:endParaRPr lang="en-US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37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019" y="533400"/>
            <a:ext cx="7772400" cy="125953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7200" b="1" dirty="0">
                <a:solidFill>
                  <a:schemeClr val="tx2">
                    <a:lumMod val="50000"/>
                  </a:schemeClr>
                </a:solidFill>
              </a:rPr>
              <a:t>One Skill Chart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2438400"/>
            <a:ext cx="8458200" cy="3886200"/>
          </a:xfrm>
        </p:spPr>
        <p:txBody>
          <a:bodyPr rtlCol="0">
            <a:noAutofit/>
          </a:bodyPr>
          <a:lstStyle/>
          <a:p>
            <a:pPr marL="857250" indent="-8572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b="1" dirty="0">
                <a:solidFill>
                  <a:schemeClr val="accent1"/>
                </a:solidFill>
              </a:rPr>
              <a:t>Choose an Essential Skill</a:t>
            </a:r>
          </a:p>
          <a:p>
            <a:pPr marL="857250" indent="-8572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b="1" dirty="0">
                <a:solidFill>
                  <a:schemeClr val="accent1"/>
                </a:solidFill>
              </a:rPr>
              <a:t>Rate Each Student 1-5</a:t>
            </a:r>
          </a:p>
          <a:p>
            <a:pPr marL="857250" indent="-8572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b="1" dirty="0">
                <a:solidFill>
                  <a:schemeClr val="accent1"/>
                </a:solidFill>
              </a:rPr>
              <a:t>Start with Pre-test</a:t>
            </a:r>
          </a:p>
          <a:p>
            <a:pPr marL="857250" indent="-8572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b="1" dirty="0">
                <a:solidFill>
                  <a:schemeClr val="accent1"/>
                </a:solidFill>
              </a:rPr>
              <a:t>End with Summative Assessment</a:t>
            </a:r>
          </a:p>
          <a:p>
            <a:pPr marL="0" indent="0" algn="l" fontAlgn="auto">
              <a:spcAft>
                <a:spcPts val="0"/>
              </a:spcAft>
              <a:buNone/>
              <a:defRPr/>
            </a:pPr>
            <a:endParaRPr lang="en-US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636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295878"/>
              </p:ext>
            </p:extLst>
          </p:nvPr>
        </p:nvGraphicFramePr>
        <p:xfrm>
          <a:off x="533400" y="914400"/>
          <a:ext cx="8153400" cy="5562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4519">
                  <a:extLst>
                    <a:ext uri="{9D8B030D-6E8A-4147-A177-3AD203B41FA5}">
                      <a16:colId xmlns="" xmlns:a16="http://schemas.microsoft.com/office/drawing/2014/main" val="3656500186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21826388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2716110957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1881925710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2527785123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427865773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551915365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103921192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779920937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6402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2410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8542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Louis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670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3569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Pamela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104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Angelica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7942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Jeremy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0693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Kary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00758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Patrick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2404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Chris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8372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Roberto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0001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8042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Jenny 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11753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Joseph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2817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982615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4600" y="304800"/>
            <a:ext cx="44958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0" dirty="0">
                <a:solidFill>
                  <a:sysClr val="windowText" lastClr="000000"/>
                </a:solidFill>
              </a:rPr>
              <a:t>One Skill Chart</a:t>
            </a:r>
          </a:p>
        </p:txBody>
      </p:sp>
    </p:spTree>
    <p:extLst>
      <p:ext uri="{BB962C8B-B14F-4D97-AF65-F5344CB8AC3E}">
        <p14:creationId xmlns:p14="http://schemas.microsoft.com/office/powerpoint/2010/main" val="1992413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536050"/>
              </p:ext>
            </p:extLst>
          </p:nvPr>
        </p:nvGraphicFramePr>
        <p:xfrm>
          <a:off x="533400" y="914400"/>
          <a:ext cx="8153400" cy="5562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4519">
                  <a:extLst>
                    <a:ext uri="{9D8B030D-6E8A-4147-A177-3AD203B41FA5}">
                      <a16:colId xmlns="" xmlns:a16="http://schemas.microsoft.com/office/drawing/2014/main" val="3656500186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21826388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2716110957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1881925710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2527785123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427865773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551915365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103921192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779920937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6402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2410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98542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Louis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670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3569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Pamela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104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Angelica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7942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Jeremy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0693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Kary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00758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Patrick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2404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Chris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8372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Roberto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0001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8042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Jenny 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11753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Joseph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2817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982615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4600" y="304800"/>
            <a:ext cx="44958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0" dirty="0">
                <a:solidFill>
                  <a:sysClr val="windowText" lastClr="000000"/>
                </a:solidFill>
              </a:rPr>
              <a:t>One Skill Chart</a:t>
            </a:r>
          </a:p>
        </p:txBody>
      </p:sp>
    </p:spTree>
    <p:extLst>
      <p:ext uri="{BB962C8B-B14F-4D97-AF65-F5344CB8AC3E}">
        <p14:creationId xmlns:p14="http://schemas.microsoft.com/office/powerpoint/2010/main" val="993438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914400"/>
          <a:ext cx="8153400" cy="5562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4519">
                  <a:extLst>
                    <a:ext uri="{9D8B030D-6E8A-4147-A177-3AD203B41FA5}">
                      <a16:colId xmlns="" xmlns:a16="http://schemas.microsoft.com/office/drawing/2014/main" val="3656500186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21826388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2716110957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1881925710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2527785123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427865773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551915365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103921192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779920937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6402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2410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8542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Louis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3670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3569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Pamela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104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Angelica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7942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Jeremy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0693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Kary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00758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Patrick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2404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Chris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8372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Roberto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0001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8042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Jenny 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11753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Joseph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2817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982615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4600" y="304800"/>
            <a:ext cx="44958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0" dirty="0">
                <a:solidFill>
                  <a:sysClr val="windowText" lastClr="000000"/>
                </a:solidFill>
              </a:rPr>
              <a:t>One Skill Chart</a:t>
            </a:r>
          </a:p>
        </p:txBody>
      </p:sp>
    </p:spTree>
    <p:extLst>
      <p:ext uri="{BB962C8B-B14F-4D97-AF65-F5344CB8AC3E}">
        <p14:creationId xmlns:p14="http://schemas.microsoft.com/office/powerpoint/2010/main" val="1396036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914400"/>
          <a:ext cx="8153400" cy="5562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4519">
                  <a:extLst>
                    <a:ext uri="{9D8B030D-6E8A-4147-A177-3AD203B41FA5}">
                      <a16:colId xmlns="" xmlns:a16="http://schemas.microsoft.com/office/drawing/2014/main" val="3656500186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21826388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2716110957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1881925710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2527785123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427865773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551915365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103921192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779920937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6402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2410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8542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Louis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670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Arik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3569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Pamela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104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Angelica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7942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Jeremy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0693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Kary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00758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Patrick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2404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Chris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8372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Roberto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0001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8042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Jenny 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11753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Joseph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2817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982615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4600" y="304800"/>
            <a:ext cx="44958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0" dirty="0">
                <a:solidFill>
                  <a:sysClr val="windowText" lastClr="000000"/>
                </a:solidFill>
              </a:rPr>
              <a:t>One Skill Chart</a:t>
            </a:r>
          </a:p>
        </p:txBody>
      </p:sp>
    </p:spTree>
    <p:extLst>
      <p:ext uri="{BB962C8B-B14F-4D97-AF65-F5344CB8AC3E}">
        <p14:creationId xmlns:p14="http://schemas.microsoft.com/office/powerpoint/2010/main" val="1264186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914400"/>
          <a:ext cx="8153400" cy="5562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4519">
                  <a:extLst>
                    <a:ext uri="{9D8B030D-6E8A-4147-A177-3AD203B41FA5}">
                      <a16:colId xmlns="" xmlns:a16="http://schemas.microsoft.com/office/drawing/2014/main" val="3656500186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21826388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2716110957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1881925710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2527785123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427865773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551915365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103921192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779920937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6402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2410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8542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Louis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670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3569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Pamela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104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Angelica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7942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Jeremy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0693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Kary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00758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Patrick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2404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Chris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8372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Roberto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0001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8042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Jenny 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11753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Joseph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2817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982615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4600" y="304800"/>
            <a:ext cx="44958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0" dirty="0">
                <a:solidFill>
                  <a:sysClr val="windowText" lastClr="000000"/>
                </a:solidFill>
              </a:rPr>
              <a:t>One Skill Chart</a:t>
            </a:r>
          </a:p>
        </p:txBody>
      </p:sp>
    </p:spTree>
    <p:extLst>
      <p:ext uri="{BB962C8B-B14F-4D97-AF65-F5344CB8AC3E}">
        <p14:creationId xmlns:p14="http://schemas.microsoft.com/office/powerpoint/2010/main" val="203194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916711"/>
              </p:ext>
            </p:extLst>
          </p:nvPr>
        </p:nvGraphicFramePr>
        <p:xfrm>
          <a:off x="533400" y="914400"/>
          <a:ext cx="8153400" cy="5562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4519">
                  <a:extLst>
                    <a:ext uri="{9D8B030D-6E8A-4147-A177-3AD203B41FA5}">
                      <a16:colId xmlns="" xmlns:a16="http://schemas.microsoft.com/office/drawing/2014/main" val="3656500186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21826388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2716110957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1881925710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2527785123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427865773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551915365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103921192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779920937"/>
                    </a:ext>
                  </a:extLst>
                </a:gridCol>
                <a:gridCol w="753209">
                  <a:extLst>
                    <a:ext uri="{9D8B030D-6E8A-4147-A177-3AD203B41FA5}">
                      <a16:colId xmlns="" xmlns:a16="http://schemas.microsoft.com/office/drawing/2014/main" val="36402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2410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8542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Louis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670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3569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Pamela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104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Angelica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7942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Jeremy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0693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Kary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00758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Patrick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2404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Chris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8372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Roberto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0001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8042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Jenny 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11753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Joseph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2817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982615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4600" y="304800"/>
            <a:ext cx="44958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0" dirty="0">
                <a:solidFill>
                  <a:sysClr val="windowText" lastClr="000000"/>
                </a:solidFill>
              </a:rPr>
              <a:t>One Skill Chart</a:t>
            </a:r>
          </a:p>
        </p:txBody>
      </p:sp>
    </p:spTree>
    <p:extLst>
      <p:ext uri="{BB962C8B-B14F-4D97-AF65-F5344CB8AC3E}">
        <p14:creationId xmlns:p14="http://schemas.microsoft.com/office/powerpoint/2010/main" val="350987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chemeClr val="tx2">
                    <a:lumMod val="50000"/>
                  </a:schemeClr>
                </a:solidFill>
              </a:rPr>
              <a:t>Why Do This?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2057400"/>
            <a:ext cx="7543800" cy="4419600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4400" b="1" dirty="0">
                <a:solidFill>
                  <a:schemeClr val="accent6"/>
                </a:solidFill>
              </a:rPr>
              <a:t>More Feedback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4400" b="1" dirty="0">
                <a:solidFill>
                  <a:schemeClr val="accent6"/>
                </a:solidFill>
              </a:rPr>
              <a:t>Target Instruction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4400" b="1" dirty="0">
                <a:solidFill>
                  <a:schemeClr val="accent6"/>
                </a:solidFill>
              </a:rPr>
              <a:t>Target Practice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4400" b="1" dirty="0">
                <a:solidFill>
                  <a:schemeClr val="accent6"/>
                </a:solidFill>
              </a:rPr>
              <a:t>More Data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4400" b="1" dirty="0">
                <a:solidFill>
                  <a:schemeClr val="accent6"/>
                </a:solidFill>
              </a:rPr>
              <a:t>More Motivation</a:t>
            </a:r>
          </a:p>
        </p:txBody>
      </p:sp>
    </p:spTree>
    <p:extLst>
      <p:ext uri="{BB962C8B-B14F-4D97-AF65-F5344CB8AC3E}">
        <p14:creationId xmlns:p14="http://schemas.microsoft.com/office/powerpoint/2010/main" val="277553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2">
                    <a:lumMod val="50000"/>
                  </a:schemeClr>
                </a:solidFill>
              </a:rPr>
              <a:t>Multi-Skill Chart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2624138"/>
            <a:ext cx="8458200" cy="4267200"/>
          </a:xfrm>
        </p:spPr>
        <p:txBody>
          <a:bodyPr rtlCol="0">
            <a:noAutofit/>
          </a:bodyPr>
          <a:lstStyle/>
          <a:p>
            <a:pPr marL="857250" indent="-8572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b="1" dirty="0">
                <a:solidFill>
                  <a:schemeClr val="accent4"/>
                </a:solidFill>
              </a:rPr>
              <a:t>Choose </a:t>
            </a:r>
            <a:r>
              <a:rPr lang="en-US" sz="3200" b="1" dirty="0" smtClean="0">
                <a:solidFill>
                  <a:schemeClr val="accent4"/>
                </a:solidFill>
              </a:rPr>
              <a:t>a </a:t>
            </a:r>
            <a:r>
              <a:rPr lang="en-US" sz="3200" b="1" dirty="0">
                <a:solidFill>
                  <a:schemeClr val="accent4"/>
                </a:solidFill>
              </a:rPr>
              <a:t>Linear Path</a:t>
            </a:r>
          </a:p>
          <a:p>
            <a:pPr marL="857250" indent="-8572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b="1" dirty="0">
                <a:solidFill>
                  <a:schemeClr val="accent4"/>
                </a:solidFill>
              </a:rPr>
              <a:t>Rate Each Student + or -</a:t>
            </a:r>
          </a:p>
          <a:p>
            <a:pPr marL="857250" indent="-8572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b="1" dirty="0">
                <a:solidFill>
                  <a:schemeClr val="accent4"/>
                </a:solidFill>
              </a:rPr>
              <a:t>Start with Pre-test</a:t>
            </a:r>
          </a:p>
          <a:p>
            <a:pPr marL="857250" indent="-8572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b="1" dirty="0">
                <a:solidFill>
                  <a:schemeClr val="accent4"/>
                </a:solidFill>
              </a:rPr>
              <a:t>End with Summative Assessment</a:t>
            </a:r>
          </a:p>
          <a:p>
            <a:pPr marL="857250" indent="-85725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b="1" dirty="0">
                <a:solidFill>
                  <a:schemeClr val="accent4"/>
                </a:solidFill>
              </a:rPr>
              <a:t>Great for Forming Groups</a:t>
            </a:r>
          </a:p>
          <a:p>
            <a:pPr marL="457200" indent="-45720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4561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951333"/>
              </p:ext>
            </p:extLst>
          </p:nvPr>
        </p:nvGraphicFramePr>
        <p:xfrm>
          <a:off x="533400" y="914400"/>
          <a:ext cx="8077202" cy="56800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598">
                  <a:extLst>
                    <a:ext uri="{9D8B030D-6E8A-4147-A177-3AD203B41FA5}">
                      <a16:colId xmlns="" xmlns:a16="http://schemas.microsoft.com/office/drawing/2014/main" val="3656500186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21826388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2716110957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1881925710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2527785123"/>
                    </a:ext>
                  </a:extLst>
                </a:gridCol>
              </a:tblGrid>
              <a:tr h="3708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</a:t>
                      </a:r>
                      <a:r>
                        <a:rPr lang="en-US" sz="1800" baseline="0" dirty="0"/>
                        <a:t> 1</a:t>
                      </a:r>
                      <a:endParaRPr lang="en-US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 2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 3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 4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172410992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Ben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29854297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Louis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936709351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Arik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363569858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Pamela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8610444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Angelica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537942760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Jeremy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860693706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Kary</a:t>
                      </a:r>
                      <a:endParaRPr lang="en-US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2700758606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Patrick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73240465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Chris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10837215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Roberto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120001492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Anna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43804236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Jenny S.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911753360"/>
                  </a:ext>
                </a:extLst>
              </a:tr>
              <a:tr h="18290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2817045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10/8 in blue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92D05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63982615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90800" y="304800"/>
            <a:ext cx="4038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0" dirty="0">
                <a:solidFill>
                  <a:sysClr val="windowText" lastClr="000000"/>
                </a:solidFill>
              </a:rPr>
              <a:t>Four Skill Chart</a:t>
            </a:r>
          </a:p>
        </p:txBody>
      </p:sp>
    </p:spTree>
    <p:extLst>
      <p:ext uri="{BB962C8B-B14F-4D97-AF65-F5344CB8AC3E}">
        <p14:creationId xmlns:p14="http://schemas.microsoft.com/office/powerpoint/2010/main" val="3206551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003027"/>
              </p:ext>
            </p:extLst>
          </p:nvPr>
        </p:nvGraphicFramePr>
        <p:xfrm>
          <a:off x="533400" y="914400"/>
          <a:ext cx="8077202" cy="56800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598">
                  <a:extLst>
                    <a:ext uri="{9D8B030D-6E8A-4147-A177-3AD203B41FA5}">
                      <a16:colId xmlns="" xmlns:a16="http://schemas.microsoft.com/office/drawing/2014/main" val="3656500186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21826388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2716110957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1881925710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2527785123"/>
                    </a:ext>
                  </a:extLst>
                </a:gridCol>
              </a:tblGrid>
              <a:tr h="3708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</a:t>
                      </a:r>
                      <a:r>
                        <a:rPr lang="en-US" sz="1800" baseline="0" dirty="0"/>
                        <a:t> 1</a:t>
                      </a:r>
                      <a:endParaRPr lang="en-US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 2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 3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 4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172410992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Ben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29854297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Louis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936709351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Arik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363569858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Pamela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8610444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Angelica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537942760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Jeremy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860693706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Kary</a:t>
                      </a:r>
                      <a:endParaRPr lang="en-US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2700758606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Patrick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73240465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Chris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10837215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Roberto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120001492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Anna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43804236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Jenny S.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endParaRPr lang="en-US" sz="2000" b="0" dirty="0">
                        <a:solidFill>
                          <a:schemeClr val="accent4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911753360"/>
                  </a:ext>
                </a:extLst>
              </a:tr>
              <a:tr h="18290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2817045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10/8 in blue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10/10 in red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92D05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63982615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90800" y="304800"/>
            <a:ext cx="4038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0" dirty="0">
                <a:solidFill>
                  <a:sysClr val="windowText" lastClr="000000"/>
                </a:solidFill>
              </a:rPr>
              <a:t>Four Skill Chart</a:t>
            </a:r>
          </a:p>
        </p:txBody>
      </p:sp>
    </p:spTree>
    <p:extLst>
      <p:ext uri="{BB962C8B-B14F-4D97-AF65-F5344CB8AC3E}">
        <p14:creationId xmlns:p14="http://schemas.microsoft.com/office/powerpoint/2010/main" val="440475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418259"/>
              </p:ext>
            </p:extLst>
          </p:nvPr>
        </p:nvGraphicFramePr>
        <p:xfrm>
          <a:off x="533400" y="914400"/>
          <a:ext cx="8077202" cy="56800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598">
                  <a:extLst>
                    <a:ext uri="{9D8B030D-6E8A-4147-A177-3AD203B41FA5}">
                      <a16:colId xmlns="" xmlns:a16="http://schemas.microsoft.com/office/drawing/2014/main" val="3656500186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21826388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2716110957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1881925710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2527785123"/>
                    </a:ext>
                  </a:extLst>
                </a:gridCol>
              </a:tblGrid>
              <a:tr h="3708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</a:t>
                      </a:r>
                      <a:r>
                        <a:rPr lang="en-US" sz="1800" baseline="0" dirty="0"/>
                        <a:t> 1</a:t>
                      </a:r>
                      <a:endParaRPr lang="en-US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 2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 3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 4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172410992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Ben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29854297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Louis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936709351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Arik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363569858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Pamela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8610444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Angelica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537942760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Jeremy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860693706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Kary</a:t>
                      </a:r>
                      <a:endParaRPr lang="en-US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2700758606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Patrick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73240465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Chris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10837215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Roberto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baseline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120001492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Anna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43804236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Jenny S.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911753360"/>
                  </a:ext>
                </a:extLst>
              </a:tr>
              <a:tr h="18290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2817045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10/8 in blue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10/10 in red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10/12 in black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2D050"/>
                          </a:solidFill>
                        </a:rPr>
                        <a:t>10/16</a:t>
                      </a:r>
                      <a:r>
                        <a:rPr lang="en-US" sz="1800" baseline="0" dirty="0">
                          <a:solidFill>
                            <a:srgbClr val="92D050"/>
                          </a:solidFill>
                        </a:rPr>
                        <a:t> in green</a:t>
                      </a:r>
                      <a:endParaRPr lang="en-US" sz="1800" dirty="0">
                        <a:solidFill>
                          <a:srgbClr val="92D05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10/19 in purple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63982615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90800" y="304800"/>
            <a:ext cx="4038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0" dirty="0">
                <a:solidFill>
                  <a:sysClr val="windowText" lastClr="000000"/>
                </a:solidFill>
              </a:rPr>
              <a:t>Four Skill Chart</a:t>
            </a:r>
          </a:p>
        </p:txBody>
      </p:sp>
    </p:spTree>
    <p:extLst>
      <p:ext uri="{BB962C8B-B14F-4D97-AF65-F5344CB8AC3E}">
        <p14:creationId xmlns:p14="http://schemas.microsoft.com/office/powerpoint/2010/main" val="24414002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914400"/>
          <a:ext cx="8077202" cy="56800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598">
                  <a:extLst>
                    <a:ext uri="{9D8B030D-6E8A-4147-A177-3AD203B41FA5}">
                      <a16:colId xmlns="" xmlns:a16="http://schemas.microsoft.com/office/drawing/2014/main" val="3656500186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21826388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2716110957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1881925710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2527785123"/>
                    </a:ext>
                  </a:extLst>
                </a:gridCol>
              </a:tblGrid>
              <a:tr h="3708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</a:t>
                      </a:r>
                      <a:r>
                        <a:rPr lang="en-US" sz="1800" baseline="0" dirty="0"/>
                        <a:t> 1</a:t>
                      </a:r>
                      <a:endParaRPr lang="en-US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 2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 3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 4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172410992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Ben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29854297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Louis</a:t>
                      </a:r>
                    </a:p>
                  </a:txBody>
                  <a:tcPr marT="45725" marB="457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36709351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Arik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363569858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Pamela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8610444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Angelica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537942760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Jeremy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860693706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Kary</a:t>
                      </a:r>
                      <a:endParaRPr lang="en-US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2700758606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Patrick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73240465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Chris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10837215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Roberto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baseline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120001492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Anna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43804236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Jenny S.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911753360"/>
                  </a:ext>
                </a:extLst>
              </a:tr>
              <a:tr h="18290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2817045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10/8 in blue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10/10 in red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10/12 in black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2D050"/>
                          </a:solidFill>
                        </a:rPr>
                        <a:t>10/16</a:t>
                      </a:r>
                      <a:r>
                        <a:rPr lang="en-US" sz="1800" baseline="0" dirty="0">
                          <a:solidFill>
                            <a:srgbClr val="92D050"/>
                          </a:solidFill>
                        </a:rPr>
                        <a:t> in green</a:t>
                      </a:r>
                      <a:endParaRPr lang="en-US" sz="1800" dirty="0">
                        <a:solidFill>
                          <a:srgbClr val="92D05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10/19 in purple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63982615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90800" y="304800"/>
            <a:ext cx="4038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0" dirty="0">
                <a:solidFill>
                  <a:sysClr val="windowText" lastClr="000000"/>
                </a:solidFill>
              </a:rPr>
              <a:t>Four Skill Chart</a:t>
            </a:r>
          </a:p>
        </p:txBody>
      </p:sp>
    </p:spTree>
    <p:extLst>
      <p:ext uri="{BB962C8B-B14F-4D97-AF65-F5344CB8AC3E}">
        <p14:creationId xmlns:p14="http://schemas.microsoft.com/office/powerpoint/2010/main" val="2831249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914400"/>
          <a:ext cx="8077202" cy="56800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598">
                  <a:extLst>
                    <a:ext uri="{9D8B030D-6E8A-4147-A177-3AD203B41FA5}">
                      <a16:colId xmlns="" xmlns:a16="http://schemas.microsoft.com/office/drawing/2014/main" val="3656500186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21826388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2716110957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1881925710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2527785123"/>
                    </a:ext>
                  </a:extLst>
                </a:gridCol>
              </a:tblGrid>
              <a:tr h="3708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</a:t>
                      </a:r>
                      <a:r>
                        <a:rPr lang="en-US" sz="1800" baseline="0" dirty="0"/>
                        <a:t> 1</a:t>
                      </a:r>
                      <a:endParaRPr lang="en-US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 2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 3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 4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172410992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Ben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29854297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Louis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936709351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Arik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363569858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Pamela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8610444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Angelica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537942760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Jeremy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860693706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Kary</a:t>
                      </a:r>
                      <a:endParaRPr lang="en-US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2700758606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Patrick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73240465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Chris</a:t>
                      </a:r>
                    </a:p>
                  </a:txBody>
                  <a:tcPr marT="45725" marB="457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837215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Roberto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baseline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120001492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Anna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43804236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Jenny S.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911753360"/>
                  </a:ext>
                </a:extLst>
              </a:tr>
              <a:tr h="18290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2817045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10/8 in blue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10/10 in red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10/12 in black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2D050"/>
                          </a:solidFill>
                        </a:rPr>
                        <a:t>10/16</a:t>
                      </a:r>
                      <a:r>
                        <a:rPr lang="en-US" sz="1800" baseline="0" dirty="0">
                          <a:solidFill>
                            <a:srgbClr val="92D050"/>
                          </a:solidFill>
                        </a:rPr>
                        <a:t> in green</a:t>
                      </a:r>
                      <a:endParaRPr lang="en-US" sz="1800" dirty="0">
                        <a:solidFill>
                          <a:srgbClr val="92D05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10/19 in purple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63982615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90800" y="304800"/>
            <a:ext cx="4038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0" dirty="0">
                <a:solidFill>
                  <a:sysClr val="windowText" lastClr="000000"/>
                </a:solidFill>
              </a:rPr>
              <a:t>Four Skill Chart</a:t>
            </a:r>
          </a:p>
        </p:txBody>
      </p:sp>
    </p:spTree>
    <p:extLst>
      <p:ext uri="{BB962C8B-B14F-4D97-AF65-F5344CB8AC3E}">
        <p14:creationId xmlns:p14="http://schemas.microsoft.com/office/powerpoint/2010/main" val="23199067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914400"/>
          <a:ext cx="8077202" cy="56800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598">
                  <a:extLst>
                    <a:ext uri="{9D8B030D-6E8A-4147-A177-3AD203B41FA5}">
                      <a16:colId xmlns="" xmlns:a16="http://schemas.microsoft.com/office/drawing/2014/main" val="3656500186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21826388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2716110957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1881925710"/>
                    </a:ext>
                  </a:extLst>
                </a:gridCol>
                <a:gridCol w="1676401">
                  <a:extLst>
                    <a:ext uri="{9D8B030D-6E8A-4147-A177-3AD203B41FA5}">
                      <a16:colId xmlns="" xmlns:a16="http://schemas.microsoft.com/office/drawing/2014/main" val="2527785123"/>
                    </a:ext>
                  </a:extLst>
                </a:gridCol>
              </a:tblGrid>
              <a:tr h="3708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</a:t>
                      </a:r>
                      <a:r>
                        <a:rPr lang="en-US" sz="1800" baseline="0" dirty="0"/>
                        <a:t> 1</a:t>
                      </a:r>
                      <a:endParaRPr lang="en-US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 2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 3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Skill 4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172410992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Ben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29854297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Louis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936709351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Arik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363569858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Pamela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8610444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Angelica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537942760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Jeremy</a:t>
                      </a:r>
                    </a:p>
                  </a:txBody>
                  <a:tcPr marT="45725" marB="457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0693706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Kary</a:t>
                      </a:r>
                      <a:endParaRPr lang="en-US" sz="1800" dirty="0"/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2700758606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Patrick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73240465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Chris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+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10837215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Roberto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baseline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3120001492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Anna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438042367"/>
                  </a:ext>
                </a:extLst>
              </a:tr>
              <a:tr h="3962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Jenny S.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 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 + </a:t>
                      </a: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 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baseline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 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-</a:t>
                      </a:r>
                      <a:r>
                        <a:rPr lang="en-US" sz="2000" b="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7ABC32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en-US" sz="2000" b="0" dirty="0">
                          <a:solidFill>
                            <a:schemeClr val="accent4"/>
                          </a:solidFill>
                          <a:latin typeface="Arial Black" panose="020B0A04020102020204" pitchFamily="34" charset="0"/>
                        </a:rPr>
                        <a:t>+</a:t>
                      </a:r>
                      <a:endParaRPr lang="en-US" sz="2000" b="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911753360"/>
                  </a:ext>
                </a:extLst>
              </a:tr>
              <a:tr h="18290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dirty="0"/>
                    </a:p>
                  </a:txBody>
                  <a:tcPr marT="45725" marB="4572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2817045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</a:rPr>
                        <a:t>10/8 in blue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10/10 in red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10/12 in black</a:t>
                      </a: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2D050"/>
                          </a:solidFill>
                        </a:rPr>
                        <a:t>10/16</a:t>
                      </a:r>
                      <a:r>
                        <a:rPr lang="en-US" sz="1800" baseline="0" dirty="0">
                          <a:solidFill>
                            <a:srgbClr val="92D050"/>
                          </a:solidFill>
                        </a:rPr>
                        <a:t> in green</a:t>
                      </a:r>
                      <a:endParaRPr lang="en-US" sz="1800" dirty="0">
                        <a:solidFill>
                          <a:srgbClr val="92D050"/>
                        </a:solidFill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10/19 in purple</a:t>
                      </a: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="" xmlns:a16="http://schemas.microsoft.com/office/drawing/2014/main" val="63982615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90800" y="304800"/>
            <a:ext cx="4038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0" dirty="0">
                <a:solidFill>
                  <a:sysClr val="windowText" lastClr="000000"/>
                </a:solidFill>
              </a:rPr>
              <a:t>Four Skill Chart</a:t>
            </a:r>
          </a:p>
        </p:txBody>
      </p:sp>
    </p:spTree>
    <p:extLst>
      <p:ext uri="{BB962C8B-B14F-4D97-AF65-F5344CB8AC3E}">
        <p14:creationId xmlns:p14="http://schemas.microsoft.com/office/powerpoint/2010/main" val="310746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05000"/>
            <a:ext cx="7886700" cy="3123278"/>
          </a:xfrm>
          <a:noFill/>
        </p:spPr>
        <p:txBody>
          <a:bodyPr>
            <a:normAutofit/>
          </a:bodyPr>
          <a:lstStyle/>
          <a:p>
            <a:r>
              <a:rPr lang="en-US" sz="6700" b="1" dirty="0">
                <a:solidFill>
                  <a:srgbClr val="002060"/>
                </a:solidFill>
              </a:rPr>
              <a:t>What is the </a:t>
            </a:r>
            <a:br>
              <a:rPr lang="en-US" sz="6700" b="1" dirty="0">
                <a:solidFill>
                  <a:srgbClr val="002060"/>
                </a:solidFill>
              </a:rPr>
            </a:br>
            <a:r>
              <a:rPr lang="en-US" sz="6700" b="1" i="1" dirty="0">
                <a:solidFill>
                  <a:srgbClr val="002060"/>
                </a:solidFill>
              </a:rPr>
              <a:t>purpose </a:t>
            </a:r>
            <a:r>
              <a:rPr lang="en-US" sz="6000" b="1" dirty="0">
                <a:solidFill>
                  <a:srgbClr val="002060"/>
                </a:solidFill>
              </a:rPr>
              <a:t/>
            </a:r>
            <a:br>
              <a:rPr lang="en-US" sz="6000" b="1" dirty="0">
                <a:solidFill>
                  <a:srgbClr val="002060"/>
                </a:solidFill>
              </a:rPr>
            </a:br>
            <a:r>
              <a:rPr lang="en-US" sz="6000" b="1" dirty="0">
                <a:solidFill>
                  <a:srgbClr val="002060"/>
                </a:solidFill>
              </a:rPr>
              <a:t>of your practice?</a:t>
            </a:r>
          </a:p>
        </p:txBody>
      </p:sp>
    </p:spTree>
    <p:extLst>
      <p:ext uri="{BB962C8B-B14F-4D97-AF65-F5344CB8AC3E}">
        <p14:creationId xmlns:p14="http://schemas.microsoft.com/office/powerpoint/2010/main" val="149849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/>
              <a:t>Feedback Cycle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568599"/>
              </p:ext>
            </p:extLst>
          </p:nvPr>
        </p:nvGraphicFramePr>
        <p:xfrm>
          <a:off x="227819" y="1600200"/>
          <a:ext cx="8686800" cy="3124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03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 dirty="0">
                <a:solidFill>
                  <a:schemeClr val="tx2">
                    <a:lumMod val="50000"/>
                  </a:schemeClr>
                </a:solidFill>
              </a:rPr>
              <a:t>The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-8681" y="2133600"/>
            <a:ext cx="8839200" cy="4495800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accent1"/>
                </a:solidFill>
              </a:rPr>
              <a:t>All days won’t be the same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accent1"/>
                </a:solidFill>
              </a:rPr>
              <a:t>Mix of large &amp; small group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accent1"/>
                </a:solidFill>
              </a:rPr>
              <a:t>Every student won’t do every activity.</a:t>
            </a:r>
          </a:p>
          <a:p>
            <a:pPr marL="0" indent="0" algn="l">
              <a:buNone/>
            </a:pPr>
            <a:endParaRPr lang="en-US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26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chemeClr val="tx2">
                    <a:lumMod val="50000"/>
                  </a:schemeClr>
                </a:solidFill>
              </a:rPr>
              <a:t>Grouping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1828800"/>
            <a:ext cx="8458200" cy="4495800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accent6"/>
                </a:solidFill>
              </a:rPr>
              <a:t>Pretest – 4 Questions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accent1"/>
                </a:solidFill>
              </a:rPr>
              <a:t>Form Groups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accent4"/>
                </a:solidFill>
              </a:rPr>
              <a:t>Project Groups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accent2"/>
                </a:solidFill>
              </a:rPr>
              <a:t>Make Data Chart</a:t>
            </a:r>
          </a:p>
          <a:p>
            <a:pPr algn="l"/>
            <a:endParaRPr lang="en-US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99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chemeClr val="tx2">
                    <a:lumMod val="50000"/>
                  </a:schemeClr>
                </a:solidFill>
              </a:rPr>
              <a:t>Pretest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2362200"/>
            <a:ext cx="777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/>
                </a:solidFill>
              </a:rPr>
              <a:t>Question 1: Prerequisite 1</a:t>
            </a:r>
          </a:p>
          <a:p>
            <a:r>
              <a:rPr lang="en-US" sz="4000" dirty="0" smtClean="0">
                <a:solidFill>
                  <a:schemeClr val="accent4"/>
                </a:solidFill>
              </a:rPr>
              <a:t>Question 2: Prerequisite 2</a:t>
            </a:r>
          </a:p>
          <a:p>
            <a:r>
              <a:rPr lang="en-US" sz="4000" dirty="0" smtClean="0">
                <a:solidFill>
                  <a:schemeClr val="accent4"/>
                </a:solidFill>
              </a:rPr>
              <a:t>Question 3: Prerequisite 3</a:t>
            </a:r>
          </a:p>
          <a:p>
            <a:r>
              <a:rPr lang="en-US" sz="4000" dirty="0" smtClean="0">
                <a:solidFill>
                  <a:schemeClr val="accent4"/>
                </a:solidFill>
              </a:rPr>
              <a:t>Question 4: Today’s Objective</a:t>
            </a:r>
            <a:endParaRPr lang="en-US" sz="4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8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solidFill>
                  <a:schemeClr val="tx2">
                    <a:lumMod val="50000"/>
                  </a:schemeClr>
                </a:solidFill>
              </a:rPr>
              <a:t>Form Groups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81000" y="2361060"/>
            <a:ext cx="8763000" cy="3506340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accent3"/>
                </a:solidFill>
              </a:rPr>
              <a:t>5 or fewer </a:t>
            </a:r>
            <a:r>
              <a:rPr lang="en-US" sz="4000" b="1" dirty="0" smtClean="0">
                <a:solidFill>
                  <a:schemeClr val="accent3"/>
                </a:solidFill>
              </a:rPr>
              <a:t>students for instruction</a:t>
            </a:r>
            <a:endParaRPr lang="en-US" sz="4000" b="1" dirty="0">
              <a:solidFill>
                <a:schemeClr val="accent3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accent3"/>
                </a:solidFill>
              </a:rPr>
              <a:t>Skill-based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chemeClr val="accent3"/>
                </a:solidFill>
              </a:rPr>
              <a:t>Groups visible to students</a:t>
            </a:r>
            <a:endParaRPr lang="en-US" sz="4000" b="1" dirty="0">
              <a:solidFill>
                <a:schemeClr val="accent3"/>
              </a:solidFill>
            </a:endParaRPr>
          </a:p>
          <a:p>
            <a:pPr algn="l"/>
            <a:endParaRPr lang="en-US" sz="60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91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664102"/>
              </p:ext>
            </p:extLst>
          </p:nvPr>
        </p:nvGraphicFramePr>
        <p:xfrm>
          <a:off x="381000" y="457200"/>
          <a:ext cx="83058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>
                  <a:extLst>
                    <a:ext uri="{9D8B030D-6E8A-4147-A177-3AD203B41FA5}">
                      <a16:colId xmlns="" xmlns:a16="http://schemas.microsoft.com/office/drawing/2014/main" val="3465283605"/>
                    </a:ext>
                  </a:extLst>
                </a:gridCol>
                <a:gridCol w="1661160">
                  <a:extLst>
                    <a:ext uri="{9D8B030D-6E8A-4147-A177-3AD203B41FA5}">
                      <a16:colId xmlns="" xmlns:a16="http://schemas.microsoft.com/office/drawing/2014/main" val="483086189"/>
                    </a:ext>
                  </a:extLst>
                </a:gridCol>
                <a:gridCol w="1661160">
                  <a:extLst>
                    <a:ext uri="{9D8B030D-6E8A-4147-A177-3AD203B41FA5}">
                      <a16:colId xmlns="" xmlns:a16="http://schemas.microsoft.com/office/drawing/2014/main" val="2405477648"/>
                    </a:ext>
                  </a:extLst>
                </a:gridCol>
                <a:gridCol w="1661160">
                  <a:extLst>
                    <a:ext uri="{9D8B030D-6E8A-4147-A177-3AD203B41FA5}">
                      <a16:colId xmlns="" xmlns:a16="http://schemas.microsoft.com/office/drawing/2014/main" val="3763587536"/>
                    </a:ext>
                  </a:extLst>
                </a:gridCol>
                <a:gridCol w="1661160">
                  <a:extLst>
                    <a:ext uri="{9D8B030D-6E8A-4147-A177-3AD203B41FA5}">
                      <a16:colId xmlns="" xmlns:a16="http://schemas.microsoft.com/office/drawing/2014/main" val="1707027229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Group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Group</a:t>
                      </a:r>
                      <a:r>
                        <a:rPr lang="en-US" sz="2800" baseline="0" dirty="0"/>
                        <a:t> 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Group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Group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Group</a:t>
                      </a:r>
                      <a:r>
                        <a:rPr lang="en-US" sz="2800" baseline="0" dirty="0"/>
                        <a:t> 5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223994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Jeremy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Juanita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05200877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Jenny 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Louis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Kary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Jenny 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8550453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Joseph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Patrick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Haven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Trevor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7924253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Pamela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Chris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Casey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30190644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Angelica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Roberto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Keisha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Daniel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978144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52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8CC78"/>
      </a:accent3>
      <a:accent4>
        <a:srgbClr val="099BDD"/>
      </a:accent4>
      <a:accent5>
        <a:srgbClr val="828288"/>
      </a:accent5>
      <a:accent6>
        <a:srgbClr val="F56617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1210</TotalTime>
  <Words>2091</Words>
  <Application>Microsoft Office PowerPoint</Application>
  <PresentationFormat>On-screen Show (4:3)</PresentationFormat>
  <Paragraphs>1038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 Black</vt:lpstr>
      <vt:lpstr>Corbel</vt:lpstr>
      <vt:lpstr>Wingdings</vt:lpstr>
      <vt:lpstr>Banded</vt:lpstr>
      <vt:lpstr>Groups, Goals, and Growth</vt:lpstr>
      <vt:lpstr>Why Do This?</vt:lpstr>
      <vt:lpstr>What is the  purpose  of your practice?</vt:lpstr>
      <vt:lpstr>Feedback Cycle</vt:lpstr>
      <vt:lpstr>The Structure</vt:lpstr>
      <vt:lpstr>Grouping</vt:lpstr>
      <vt:lpstr>Pretest</vt:lpstr>
      <vt:lpstr>Form Groups</vt:lpstr>
      <vt:lpstr>PowerPoint Presentation</vt:lpstr>
      <vt:lpstr>PowerPoint Presentation</vt:lpstr>
      <vt:lpstr>PowerPoint Presentation</vt:lpstr>
      <vt:lpstr>Data Chart</vt:lpstr>
      <vt:lpstr>One Skill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Multi-Skill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Agenda</dc:title>
  <dc:creator>Latitude</dc:creator>
  <cp:lastModifiedBy>Wade, Crystal</cp:lastModifiedBy>
  <cp:revision>60</cp:revision>
  <dcterms:created xsi:type="dcterms:W3CDTF">2016-10-06T20:29:24Z</dcterms:created>
  <dcterms:modified xsi:type="dcterms:W3CDTF">2017-03-20T20:17:35Z</dcterms:modified>
</cp:coreProperties>
</file>